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7" r:id="rId2"/>
    <p:sldId id="256" r:id="rId3"/>
    <p:sldId id="273" r:id="rId4"/>
    <p:sldId id="259" r:id="rId5"/>
    <p:sldId id="260" r:id="rId6"/>
    <p:sldId id="261" r:id="rId7"/>
    <p:sldId id="272" r:id="rId8"/>
    <p:sldId id="262" r:id="rId9"/>
    <p:sldId id="263" r:id="rId10"/>
    <p:sldId id="266" r:id="rId11"/>
    <p:sldId id="264" r:id="rId12"/>
    <p:sldId id="265" r:id="rId13"/>
    <p:sldId id="267" r:id="rId14"/>
    <p:sldId id="274" r:id="rId15"/>
    <p:sldId id="268" r:id="rId16"/>
    <p:sldId id="270" r:id="rId17"/>
    <p:sldId id="271" r:id="rId18"/>
    <p:sldId id="276" r:id="rId1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D81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660" y="120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B1C43E6-796F-4785-BB94-FD02D94AAAB7}" type="doc">
      <dgm:prSet loTypeId="urn:microsoft.com/office/officeart/2005/8/layout/process4" loCatId="list" qsTypeId="urn:microsoft.com/office/officeart/2005/8/quickstyle/3d2" qsCatId="3D" csTypeId="urn:microsoft.com/office/officeart/2005/8/colors/colorful1" csCatId="colorful" phldr="1"/>
      <dgm:spPr/>
      <dgm:t>
        <a:bodyPr/>
        <a:lstStyle/>
        <a:p>
          <a:endParaRPr lang="ru-RU"/>
        </a:p>
      </dgm:t>
    </dgm:pt>
    <dgm:pt modelId="{29110EAA-0D02-4B66-80A9-3B7D0617DA80}">
      <dgm:prSet custT="1"/>
      <dgm:spPr/>
      <dgm:t>
        <a:bodyPr/>
        <a:lstStyle/>
        <a:p>
          <a:pPr rtl="0"/>
          <a:r>
            <a:rPr lang="uk-UA" sz="2000" dirty="0" smtClean="0">
              <a:latin typeface="Times New Roman" pitchFamily="18" charset="0"/>
              <a:cs typeface="Times New Roman" pitchFamily="18" charset="0"/>
            </a:rPr>
            <a:t>Збір не стягують з осіб, які:</a:t>
          </a:r>
          <a:endParaRPr lang="ru-RU" sz="2000" dirty="0">
            <a:latin typeface="Times New Roman" pitchFamily="18" charset="0"/>
            <a:cs typeface="Times New Roman" pitchFamily="18" charset="0"/>
          </a:endParaRPr>
        </a:p>
      </dgm:t>
    </dgm:pt>
    <dgm:pt modelId="{1CC14DC0-3583-4408-B416-48E7ADB26495}" type="parTrans" cxnId="{A2E6D59A-57F0-41FE-885C-9A7752904D22}">
      <dgm:prSet/>
      <dgm:spPr/>
      <dgm:t>
        <a:bodyPr/>
        <a:lstStyle/>
        <a:p>
          <a:endParaRPr lang="ru-RU"/>
        </a:p>
      </dgm:t>
    </dgm:pt>
    <dgm:pt modelId="{4E6C7B98-FB61-475B-97B0-946C2AF8B2F6}" type="sibTrans" cxnId="{A2E6D59A-57F0-41FE-885C-9A7752904D22}">
      <dgm:prSet/>
      <dgm:spPr/>
      <dgm:t>
        <a:bodyPr/>
        <a:lstStyle/>
        <a:p>
          <a:endParaRPr lang="ru-RU"/>
        </a:p>
      </dgm:t>
    </dgm:pt>
    <dgm:pt modelId="{3C5DC3BD-C007-469B-BA79-E8B6D0C37547}">
      <dgm:prSet custT="1"/>
      <dgm:spPr/>
      <dgm:t>
        <a:bodyPr/>
        <a:lstStyle/>
        <a:p>
          <a:pPr rtl="0"/>
          <a:r>
            <a:rPr lang="uk-UA" sz="1700" dirty="0" smtClean="0">
              <a:latin typeface="Times New Roman" pitchFamily="18" charset="0"/>
              <a:cs typeface="Times New Roman" pitchFamily="18" charset="0"/>
            </a:rPr>
            <a:t>- постійно проживають, у тому числі на умовах договорів найму, у селі, селищі або місті, радами яких встановлено такий збір;</a:t>
          </a:r>
          <a:endParaRPr lang="ru-RU" sz="1700" dirty="0">
            <a:latin typeface="Times New Roman" pitchFamily="18" charset="0"/>
            <a:cs typeface="Times New Roman" pitchFamily="18" charset="0"/>
          </a:endParaRPr>
        </a:p>
      </dgm:t>
    </dgm:pt>
    <dgm:pt modelId="{38C67297-F547-4085-87C8-BA5E15C67AB7}" type="parTrans" cxnId="{534F2281-67D2-410B-B6D0-6CE6D519B7E1}">
      <dgm:prSet/>
      <dgm:spPr/>
      <dgm:t>
        <a:bodyPr/>
        <a:lstStyle/>
        <a:p>
          <a:endParaRPr lang="ru-RU"/>
        </a:p>
      </dgm:t>
    </dgm:pt>
    <dgm:pt modelId="{82268D22-35A3-4FE6-A0DE-AC8E22ABF6E9}" type="sibTrans" cxnId="{534F2281-67D2-410B-B6D0-6CE6D519B7E1}">
      <dgm:prSet/>
      <dgm:spPr/>
      <dgm:t>
        <a:bodyPr/>
        <a:lstStyle/>
        <a:p>
          <a:endParaRPr lang="ru-RU"/>
        </a:p>
      </dgm:t>
    </dgm:pt>
    <dgm:pt modelId="{5595BCC2-6436-4B0C-9E39-703039484800}">
      <dgm:prSet custT="1"/>
      <dgm:spPr/>
      <dgm:t>
        <a:bodyPr/>
        <a:lstStyle/>
        <a:p>
          <a:pPr rtl="0"/>
          <a:r>
            <a:rPr lang="uk-UA" sz="1800" dirty="0" smtClean="0">
              <a:latin typeface="Times New Roman" pitchFamily="18" charset="0"/>
              <a:cs typeface="Times New Roman" pitchFamily="18" charset="0"/>
            </a:rPr>
            <a:t>- прибули у відрядження;</a:t>
          </a:r>
          <a:endParaRPr lang="ru-RU" sz="1800" dirty="0">
            <a:latin typeface="Times New Roman" pitchFamily="18" charset="0"/>
            <a:cs typeface="Times New Roman" pitchFamily="18" charset="0"/>
          </a:endParaRPr>
        </a:p>
      </dgm:t>
    </dgm:pt>
    <dgm:pt modelId="{157DEBE7-1BCD-4D42-B33C-430F4793C682}" type="parTrans" cxnId="{D413B188-2650-48F0-B4A3-B0EEED93277C}">
      <dgm:prSet/>
      <dgm:spPr/>
      <dgm:t>
        <a:bodyPr/>
        <a:lstStyle/>
        <a:p>
          <a:endParaRPr lang="ru-RU"/>
        </a:p>
      </dgm:t>
    </dgm:pt>
    <dgm:pt modelId="{82CF4200-6043-4415-923A-8A18ECF9A34E}" type="sibTrans" cxnId="{D413B188-2650-48F0-B4A3-B0EEED93277C}">
      <dgm:prSet/>
      <dgm:spPr/>
      <dgm:t>
        <a:bodyPr/>
        <a:lstStyle/>
        <a:p>
          <a:endParaRPr lang="ru-RU"/>
        </a:p>
      </dgm:t>
    </dgm:pt>
    <dgm:pt modelId="{01EE4A23-8B98-4AAE-B8E6-6BAE2FE43A4B}">
      <dgm:prSet custT="1"/>
      <dgm:spPr/>
      <dgm:t>
        <a:bodyPr/>
        <a:lstStyle/>
        <a:p>
          <a:pPr rtl="0"/>
          <a:r>
            <a:rPr lang="uk-UA" sz="1600" dirty="0" smtClean="0">
              <a:latin typeface="Times New Roman" pitchFamily="18" charset="0"/>
              <a:cs typeface="Times New Roman" pitchFamily="18" charset="0"/>
            </a:rPr>
            <a:t>- є інвалідами, дітьми-інвалідами та особами, що супроводжують інвалідів І групи або дітей-інвалідів (не більше одного супроводжуючого);</a:t>
          </a:r>
          <a:endParaRPr lang="ru-RU" sz="1600" dirty="0">
            <a:latin typeface="Times New Roman" pitchFamily="18" charset="0"/>
            <a:cs typeface="Times New Roman" pitchFamily="18" charset="0"/>
          </a:endParaRPr>
        </a:p>
      </dgm:t>
    </dgm:pt>
    <dgm:pt modelId="{4CC0B44F-A5A4-444D-B70D-B7AD6951462D}" type="parTrans" cxnId="{0A646446-7AD6-44CA-877C-07A969969F65}">
      <dgm:prSet/>
      <dgm:spPr/>
      <dgm:t>
        <a:bodyPr/>
        <a:lstStyle/>
        <a:p>
          <a:endParaRPr lang="ru-RU"/>
        </a:p>
      </dgm:t>
    </dgm:pt>
    <dgm:pt modelId="{C8F96E75-A12D-46FF-864E-FCF8632054CB}" type="sibTrans" cxnId="{0A646446-7AD6-44CA-877C-07A969969F65}">
      <dgm:prSet/>
      <dgm:spPr/>
      <dgm:t>
        <a:bodyPr/>
        <a:lstStyle/>
        <a:p>
          <a:endParaRPr lang="ru-RU"/>
        </a:p>
      </dgm:t>
    </dgm:pt>
    <dgm:pt modelId="{0338D03A-192C-40C3-BC8D-A184ED4BC968}">
      <dgm:prSet custT="1"/>
      <dgm:spPr/>
      <dgm:t>
        <a:bodyPr/>
        <a:lstStyle/>
        <a:p>
          <a:pPr rtl="0"/>
          <a:r>
            <a:rPr lang="uk-UA" sz="1800" dirty="0" smtClean="0">
              <a:latin typeface="Times New Roman" pitchFamily="18" charset="0"/>
              <a:cs typeface="Times New Roman" pitchFamily="18" charset="0"/>
            </a:rPr>
            <a:t>- є ветеранами війни;</a:t>
          </a:r>
          <a:endParaRPr lang="ru-RU" sz="1800" dirty="0">
            <a:latin typeface="Times New Roman" pitchFamily="18" charset="0"/>
            <a:cs typeface="Times New Roman" pitchFamily="18" charset="0"/>
          </a:endParaRPr>
        </a:p>
      </dgm:t>
    </dgm:pt>
    <dgm:pt modelId="{A2D06268-DEC0-4684-9191-2A751BD11295}" type="parTrans" cxnId="{E7AB057C-CFF6-467D-87AE-12B25E911DAC}">
      <dgm:prSet/>
      <dgm:spPr/>
      <dgm:t>
        <a:bodyPr/>
        <a:lstStyle/>
        <a:p>
          <a:endParaRPr lang="ru-RU"/>
        </a:p>
      </dgm:t>
    </dgm:pt>
    <dgm:pt modelId="{D55D311F-7B64-4522-8535-DA521F3E2E58}" type="sibTrans" cxnId="{E7AB057C-CFF6-467D-87AE-12B25E911DAC}">
      <dgm:prSet/>
      <dgm:spPr/>
      <dgm:t>
        <a:bodyPr/>
        <a:lstStyle/>
        <a:p>
          <a:endParaRPr lang="ru-RU"/>
        </a:p>
      </dgm:t>
    </dgm:pt>
    <dgm:pt modelId="{189A9E82-6A63-4F0E-9D44-5A7617208F17}">
      <dgm:prSet custT="1"/>
      <dgm:spPr/>
      <dgm:t>
        <a:bodyPr/>
        <a:lstStyle/>
        <a:p>
          <a:pPr rtl="0"/>
          <a:r>
            <a:rPr lang="uk-UA" sz="1800" dirty="0" smtClean="0">
              <a:latin typeface="Times New Roman" pitchFamily="18" charset="0"/>
              <a:cs typeface="Times New Roman" pitchFamily="18" charset="0"/>
            </a:rPr>
            <a:t>- є учасниками ліквідації наслідків аварії на Чорнобильській АЕС;</a:t>
          </a:r>
          <a:endParaRPr lang="ru-RU" sz="1800" dirty="0">
            <a:latin typeface="Times New Roman" pitchFamily="18" charset="0"/>
            <a:cs typeface="Times New Roman" pitchFamily="18" charset="0"/>
          </a:endParaRPr>
        </a:p>
      </dgm:t>
    </dgm:pt>
    <dgm:pt modelId="{C381C729-53D2-48F1-ADAD-FF5C98E458F3}" type="parTrans" cxnId="{FB369AB0-2E3C-4E05-BA65-B2CA4A88DF7A}">
      <dgm:prSet/>
      <dgm:spPr/>
      <dgm:t>
        <a:bodyPr/>
        <a:lstStyle/>
        <a:p>
          <a:endParaRPr lang="ru-RU"/>
        </a:p>
      </dgm:t>
    </dgm:pt>
    <dgm:pt modelId="{6D35BE3E-E35C-4EB2-B700-7BF9E64EB316}" type="sibTrans" cxnId="{FB369AB0-2E3C-4E05-BA65-B2CA4A88DF7A}">
      <dgm:prSet/>
      <dgm:spPr/>
      <dgm:t>
        <a:bodyPr/>
        <a:lstStyle/>
        <a:p>
          <a:endParaRPr lang="ru-RU"/>
        </a:p>
      </dgm:t>
    </dgm:pt>
    <dgm:pt modelId="{FF32ABDB-DFB9-4031-ACC0-3BB25F66CB45}">
      <dgm:prSet custT="1"/>
      <dgm:spPr/>
      <dgm:t>
        <a:bodyPr/>
        <a:lstStyle/>
        <a:p>
          <a:pPr rtl="0"/>
          <a:r>
            <a:rPr lang="uk-UA" sz="1800" dirty="0" smtClean="0">
              <a:latin typeface="Times New Roman" pitchFamily="18" charset="0"/>
              <a:cs typeface="Times New Roman" pitchFamily="18" charset="0"/>
            </a:rPr>
            <a:t>- прибули за путівками та курсівками в санаторії та пансіонати;</a:t>
          </a:r>
          <a:endParaRPr lang="ru-RU" sz="1800" dirty="0">
            <a:latin typeface="Times New Roman" pitchFamily="18" charset="0"/>
            <a:cs typeface="Times New Roman" pitchFamily="18" charset="0"/>
          </a:endParaRPr>
        </a:p>
      </dgm:t>
    </dgm:pt>
    <dgm:pt modelId="{8CBD30B9-62F1-4630-B620-7D628EA72562}" type="parTrans" cxnId="{25496317-1EAA-4067-9DA4-B15F4D2F4B2F}">
      <dgm:prSet/>
      <dgm:spPr/>
      <dgm:t>
        <a:bodyPr/>
        <a:lstStyle/>
        <a:p>
          <a:endParaRPr lang="ru-RU"/>
        </a:p>
      </dgm:t>
    </dgm:pt>
    <dgm:pt modelId="{EB7AC6A6-82E4-478D-BA33-35B525AA87B4}" type="sibTrans" cxnId="{25496317-1EAA-4067-9DA4-B15F4D2F4B2F}">
      <dgm:prSet/>
      <dgm:spPr/>
      <dgm:t>
        <a:bodyPr/>
        <a:lstStyle/>
        <a:p>
          <a:endParaRPr lang="ru-RU"/>
        </a:p>
      </dgm:t>
    </dgm:pt>
    <dgm:pt modelId="{EE58EEDF-CD2C-46E9-A9E2-B5EB49604E30}">
      <dgm:prSet custT="1"/>
      <dgm:spPr/>
      <dgm:t>
        <a:bodyPr/>
        <a:lstStyle/>
        <a:p>
          <a:pPr rtl="0"/>
          <a:r>
            <a:rPr lang="uk-UA" sz="1800" dirty="0" smtClean="0">
              <a:latin typeface="Times New Roman" pitchFamily="18" charset="0"/>
              <a:cs typeface="Times New Roman" pitchFamily="18" charset="0"/>
            </a:rPr>
            <a:t>- є дітьми віком до 18 років;</a:t>
          </a:r>
          <a:endParaRPr lang="ru-RU" sz="1800" dirty="0">
            <a:latin typeface="Times New Roman" pitchFamily="18" charset="0"/>
            <a:cs typeface="Times New Roman" pitchFamily="18" charset="0"/>
          </a:endParaRPr>
        </a:p>
      </dgm:t>
    </dgm:pt>
    <dgm:pt modelId="{F446CC4C-D2B0-4ECA-86DE-12D86F61DE9C}" type="parTrans" cxnId="{250906A8-0483-4E69-894C-8A6165E91A7B}">
      <dgm:prSet/>
      <dgm:spPr/>
      <dgm:t>
        <a:bodyPr/>
        <a:lstStyle/>
        <a:p>
          <a:endParaRPr lang="ru-RU"/>
        </a:p>
      </dgm:t>
    </dgm:pt>
    <dgm:pt modelId="{9975C020-461F-48A9-B0B8-987D7411A07F}" type="sibTrans" cxnId="{250906A8-0483-4E69-894C-8A6165E91A7B}">
      <dgm:prSet/>
      <dgm:spPr/>
      <dgm:t>
        <a:bodyPr/>
        <a:lstStyle/>
        <a:p>
          <a:endParaRPr lang="ru-RU"/>
        </a:p>
      </dgm:t>
    </dgm:pt>
    <dgm:pt modelId="{8F526F85-8518-4185-8061-35FC31D55670}">
      <dgm:prSet custT="1"/>
      <dgm:spPr/>
      <dgm:t>
        <a:bodyPr/>
        <a:lstStyle/>
        <a:p>
          <a:pPr rtl="0"/>
          <a:r>
            <a:rPr lang="uk-UA" sz="1700" dirty="0" smtClean="0">
              <a:latin typeface="Times New Roman" pitchFamily="18" charset="0"/>
              <a:cs typeface="Times New Roman" pitchFamily="18" charset="0"/>
            </a:rPr>
            <a:t>- є дитячими лікувально-профілактичними, фізкультурно-оздоровчими та санаторно-курортними закладами.</a:t>
          </a:r>
          <a:endParaRPr lang="ru-RU" sz="1700" dirty="0">
            <a:latin typeface="Times New Roman" pitchFamily="18" charset="0"/>
            <a:cs typeface="Times New Roman" pitchFamily="18" charset="0"/>
          </a:endParaRPr>
        </a:p>
      </dgm:t>
    </dgm:pt>
    <dgm:pt modelId="{56F5979E-37F1-46F8-9C97-359F357D9F2C}" type="parTrans" cxnId="{EDD7EF0A-4519-4FDE-8AC2-096DC240C9A0}">
      <dgm:prSet/>
      <dgm:spPr/>
      <dgm:t>
        <a:bodyPr/>
        <a:lstStyle/>
        <a:p>
          <a:endParaRPr lang="ru-RU"/>
        </a:p>
      </dgm:t>
    </dgm:pt>
    <dgm:pt modelId="{8B1EA343-AA56-4DE9-8113-16DA4643FB3B}" type="sibTrans" cxnId="{EDD7EF0A-4519-4FDE-8AC2-096DC240C9A0}">
      <dgm:prSet/>
      <dgm:spPr/>
      <dgm:t>
        <a:bodyPr/>
        <a:lstStyle/>
        <a:p>
          <a:endParaRPr lang="ru-RU"/>
        </a:p>
      </dgm:t>
    </dgm:pt>
    <dgm:pt modelId="{22D15D8B-D50B-4EB8-8BF7-FFD1722A4DF2}" type="pres">
      <dgm:prSet presAssocID="{BB1C43E6-796F-4785-BB94-FD02D94AAAB7}" presName="Name0" presStyleCnt="0">
        <dgm:presLayoutVars>
          <dgm:dir/>
          <dgm:animLvl val="lvl"/>
          <dgm:resizeHandles val="exact"/>
        </dgm:presLayoutVars>
      </dgm:prSet>
      <dgm:spPr/>
      <dgm:t>
        <a:bodyPr/>
        <a:lstStyle/>
        <a:p>
          <a:endParaRPr lang="ru-RU"/>
        </a:p>
      </dgm:t>
    </dgm:pt>
    <dgm:pt modelId="{C3000C9C-F797-4097-A31E-AC1C9E9365A0}" type="pres">
      <dgm:prSet presAssocID="{8F526F85-8518-4185-8061-35FC31D55670}" presName="boxAndChildren" presStyleCnt="0"/>
      <dgm:spPr/>
    </dgm:pt>
    <dgm:pt modelId="{A98D28D7-BE3E-45F3-A796-B1BF803CA1F6}" type="pres">
      <dgm:prSet presAssocID="{8F526F85-8518-4185-8061-35FC31D55670}" presName="parentTextBox" presStyleLbl="node1" presStyleIdx="0" presStyleCnt="9"/>
      <dgm:spPr/>
      <dgm:t>
        <a:bodyPr/>
        <a:lstStyle/>
        <a:p>
          <a:endParaRPr lang="ru-RU"/>
        </a:p>
      </dgm:t>
    </dgm:pt>
    <dgm:pt modelId="{019DA88C-A724-4BE7-BD99-801B7F9C59FC}" type="pres">
      <dgm:prSet presAssocID="{9975C020-461F-48A9-B0B8-987D7411A07F}" presName="sp" presStyleCnt="0"/>
      <dgm:spPr/>
    </dgm:pt>
    <dgm:pt modelId="{0860A429-3E93-4B18-A094-E96F161D633D}" type="pres">
      <dgm:prSet presAssocID="{EE58EEDF-CD2C-46E9-A9E2-B5EB49604E30}" presName="arrowAndChildren" presStyleCnt="0"/>
      <dgm:spPr/>
    </dgm:pt>
    <dgm:pt modelId="{A8B34F4E-63F8-47B3-B397-4F379C8B8BB7}" type="pres">
      <dgm:prSet presAssocID="{EE58EEDF-CD2C-46E9-A9E2-B5EB49604E30}" presName="parentTextArrow" presStyleLbl="node1" presStyleIdx="1" presStyleCnt="9"/>
      <dgm:spPr/>
      <dgm:t>
        <a:bodyPr/>
        <a:lstStyle/>
        <a:p>
          <a:endParaRPr lang="ru-RU"/>
        </a:p>
      </dgm:t>
    </dgm:pt>
    <dgm:pt modelId="{E3E5300B-6C48-4B5E-AE93-A725D46F4DEE}" type="pres">
      <dgm:prSet presAssocID="{EB7AC6A6-82E4-478D-BA33-35B525AA87B4}" presName="sp" presStyleCnt="0"/>
      <dgm:spPr/>
    </dgm:pt>
    <dgm:pt modelId="{5BAA0497-DDAC-4F61-81FC-300A2F5F4F57}" type="pres">
      <dgm:prSet presAssocID="{FF32ABDB-DFB9-4031-ACC0-3BB25F66CB45}" presName="arrowAndChildren" presStyleCnt="0"/>
      <dgm:spPr/>
    </dgm:pt>
    <dgm:pt modelId="{B1B15942-65A9-4420-B539-06D269E43202}" type="pres">
      <dgm:prSet presAssocID="{FF32ABDB-DFB9-4031-ACC0-3BB25F66CB45}" presName="parentTextArrow" presStyleLbl="node1" presStyleIdx="2" presStyleCnt="9"/>
      <dgm:spPr/>
      <dgm:t>
        <a:bodyPr/>
        <a:lstStyle/>
        <a:p>
          <a:endParaRPr lang="ru-RU"/>
        </a:p>
      </dgm:t>
    </dgm:pt>
    <dgm:pt modelId="{3FA60ED3-BE97-4DA8-91DD-2ADAFB853C0C}" type="pres">
      <dgm:prSet presAssocID="{6D35BE3E-E35C-4EB2-B700-7BF9E64EB316}" presName="sp" presStyleCnt="0"/>
      <dgm:spPr/>
    </dgm:pt>
    <dgm:pt modelId="{666FBEAA-4D28-458B-9333-E85FE79E7559}" type="pres">
      <dgm:prSet presAssocID="{189A9E82-6A63-4F0E-9D44-5A7617208F17}" presName="arrowAndChildren" presStyleCnt="0"/>
      <dgm:spPr/>
    </dgm:pt>
    <dgm:pt modelId="{11BA35F2-5350-482F-B76F-B023FF099606}" type="pres">
      <dgm:prSet presAssocID="{189A9E82-6A63-4F0E-9D44-5A7617208F17}" presName="parentTextArrow" presStyleLbl="node1" presStyleIdx="3" presStyleCnt="9"/>
      <dgm:spPr/>
      <dgm:t>
        <a:bodyPr/>
        <a:lstStyle/>
        <a:p>
          <a:endParaRPr lang="ru-RU"/>
        </a:p>
      </dgm:t>
    </dgm:pt>
    <dgm:pt modelId="{78EFEA98-71CD-4C8D-BBB7-F4837D41822A}" type="pres">
      <dgm:prSet presAssocID="{D55D311F-7B64-4522-8535-DA521F3E2E58}" presName="sp" presStyleCnt="0"/>
      <dgm:spPr/>
    </dgm:pt>
    <dgm:pt modelId="{28E9C7DD-DD7E-48FF-BC11-4B4DA345C41E}" type="pres">
      <dgm:prSet presAssocID="{0338D03A-192C-40C3-BC8D-A184ED4BC968}" presName="arrowAndChildren" presStyleCnt="0"/>
      <dgm:spPr/>
    </dgm:pt>
    <dgm:pt modelId="{B0C6E128-07AB-42D7-A17A-5CC5AE723F95}" type="pres">
      <dgm:prSet presAssocID="{0338D03A-192C-40C3-BC8D-A184ED4BC968}" presName="parentTextArrow" presStyleLbl="node1" presStyleIdx="4" presStyleCnt="9"/>
      <dgm:spPr/>
      <dgm:t>
        <a:bodyPr/>
        <a:lstStyle/>
        <a:p>
          <a:endParaRPr lang="ru-RU"/>
        </a:p>
      </dgm:t>
    </dgm:pt>
    <dgm:pt modelId="{F84AD1FA-450B-4EBE-BE9E-759DFDB76535}" type="pres">
      <dgm:prSet presAssocID="{C8F96E75-A12D-46FF-864E-FCF8632054CB}" presName="sp" presStyleCnt="0"/>
      <dgm:spPr/>
    </dgm:pt>
    <dgm:pt modelId="{8D291902-1ADB-49A1-8B74-4B31E49C3698}" type="pres">
      <dgm:prSet presAssocID="{01EE4A23-8B98-4AAE-B8E6-6BAE2FE43A4B}" presName="arrowAndChildren" presStyleCnt="0"/>
      <dgm:spPr/>
    </dgm:pt>
    <dgm:pt modelId="{CEF890D9-12CC-4706-9420-3B1C5582D1BC}" type="pres">
      <dgm:prSet presAssocID="{01EE4A23-8B98-4AAE-B8E6-6BAE2FE43A4B}" presName="parentTextArrow" presStyleLbl="node1" presStyleIdx="5" presStyleCnt="9"/>
      <dgm:spPr/>
      <dgm:t>
        <a:bodyPr/>
        <a:lstStyle/>
        <a:p>
          <a:endParaRPr lang="ru-RU"/>
        </a:p>
      </dgm:t>
    </dgm:pt>
    <dgm:pt modelId="{F0014363-821C-47CB-8B81-371BD72980EE}" type="pres">
      <dgm:prSet presAssocID="{82CF4200-6043-4415-923A-8A18ECF9A34E}" presName="sp" presStyleCnt="0"/>
      <dgm:spPr/>
    </dgm:pt>
    <dgm:pt modelId="{112376BA-815E-49E3-84D2-C82A08E69BF9}" type="pres">
      <dgm:prSet presAssocID="{5595BCC2-6436-4B0C-9E39-703039484800}" presName="arrowAndChildren" presStyleCnt="0"/>
      <dgm:spPr/>
    </dgm:pt>
    <dgm:pt modelId="{C5F3E18E-2F84-4A9C-9F91-15AC4CD3A9C7}" type="pres">
      <dgm:prSet presAssocID="{5595BCC2-6436-4B0C-9E39-703039484800}" presName="parentTextArrow" presStyleLbl="node1" presStyleIdx="6" presStyleCnt="9"/>
      <dgm:spPr/>
      <dgm:t>
        <a:bodyPr/>
        <a:lstStyle/>
        <a:p>
          <a:endParaRPr lang="ru-RU"/>
        </a:p>
      </dgm:t>
    </dgm:pt>
    <dgm:pt modelId="{E5983472-2A05-4136-B7C5-85E414FFC0BF}" type="pres">
      <dgm:prSet presAssocID="{82268D22-35A3-4FE6-A0DE-AC8E22ABF6E9}" presName="sp" presStyleCnt="0"/>
      <dgm:spPr/>
    </dgm:pt>
    <dgm:pt modelId="{13D67FE7-241C-4446-B3EC-7D9C969190FF}" type="pres">
      <dgm:prSet presAssocID="{3C5DC3BD-C007-469B-BA79-E8B6D0C37547}" presName="arrowAndChildren" presStyleCnt="0"/>
      <dgm:spPr/>
    </dgm:pt>
    <dgm:pt modelId="{69A9E112-1DE5-4009-8654-92F8445E8400}" type="pres">
      <dgm:prSet presAssocID="{3C5DC3BD-C007-469B-BA79-E8B6D0C37547}" presName="parentTextArrow" presStyleLbl="node1" presStyleIdx="7" presStyleCnt="9"/>
      <dgm:spPr/>
      <dgm:t>
        <a:bodyPr/>
        <a:lstStyle/>
        <a:p>
          <a:endParaRPr lang="ru-RU"/>
        </a:p>
      </dgm:t>
    </dgm:pt>
    <dgm:pt modelId="{E86E962C-DA62-429B-A490-926284149A6A}" type="pres">
      <dgm:prSet presAssocID="{4E6C7B98-FB61-475B-97B0-946C2AF8B2F6}" presName="sp" presStyleCnt="0"/>
      <dgm:spPr/>
    </dgm:pt>
    <dgm:pt modelId="{CE85E9AD-2B03-40B4-8280-DB1E3DB152CB}" type="pres">
      <dgm:prSet presAssocID="{29110EAA-0D02-4B66-80A9-3B7D0617DA80}" presName="arrowAndChildren" presStyleCnt="0"/>
      <dgm:spPr/>
    </dgm:pt>
    <dgm:pt modelId="{18108014-8452-4C5C-90CF-95FD8F69619D}" type="pres">
      <dgm:prSet presAssocID="{29110EAA-0D02-4B66-80A9-3B7D0617DA80}" presName="parentTextArrow" presStyleLbl="node1" presStyleIdx="8" presStyleCnt="9"/>
      <dgm:spPr/>
      <dgm:t>
        <a:bodyPr/>
        <a:lstStyle/>
        <a:p>
          <a:endParaRPr lang="ru-RU"/>
        </a:p>
      </dgm:t>
    </dgm:pt>
  </dgm:ptLst>
  <dgm:cxnLst>
    <dgm:cxn modelId="{EDD7EF0A-4519-4FDE-8AC2-096DC240C9A0}" srcId="{BB1C43E6-796F-4785-BB94-FD02D94AAAB7}" destId="{8F526F85-8518-4185-8061-35FC31D55670}" srcOrd="8" destOrd="0" parTransId="{56F5979E-37F1-46F8-9C97-359F357D9F2C}" sibTransId="{8B1EA343-AA56-4DE9-8113-16DA4643FB3B}"/>
    <dgm:cxn modelId="{19AFC6F2-2F6B-41F9-8A8B-BADFCE2DCAB7}" type="presOf" srcId="{3C5DC3BD-C007-469B-BA79-E8B6D0C37547}" destId="{69A9E112-1DE5-4009-8654-92F8445E8400}" srcOrd="0" destOrd="0" presId="urn:microsoft.com/office/officeart/2005/8/layout/process4"/>
    <dgm:cxn modelId="{FB369AB0-2E3C-4E05-BA65-B2CA4A88DF7A}" srcId="{BB1C43E6-796F-4785-BB94-FD02D94AAAB7}" destId="{189A9E82-6A63-4F0E-9D44-5A7617208F17}" srcOrd="5" destOrd="0" parTransId="{C381C729-53D2-48F1-ADAD-FF5C98E458F3}" sibTransId="{6D35BE3E-E35C-4EB2-B700-7BF9E64EB316}"/>
    <dgm:cxn modelId="{D413B188-2650-48F0-B4A3-B0EEED93277C}" srcId="{BB1C43E6-796F-4785-BB94-FD02D94AAAB7}" destId="{5595BCC2-6436-4B0C-9E39-703039484800}" srcOrd="2" destOrd="0" parTransId="{157DEBE7-1BCD-4D42-B33C-430F4793C682}" sibTransId="{82CF4200-6043-4415-923A-8A18ECF9A34E}"/>
    <dgm:cxn modelId="{C5916F1A-4607-4955-B004-88CECFCA95E2}" type="presOf" srcId="{0338D03A-192C-40C3-BC8D-A184ED4BC968}" destId="{B0C6E128-07AB-42D7-A17A-5CC5AE723F95}" srcOrd="0" destOrd="0" presId="urn:microsoft.com/office/officeart/2005/8/layout/process4"/>
    <dgm:cxn modelId="{534F2281-67D2-410B-B6D0-6CE6D519B7E1}" srcId="{BB1C43E6-796F-4785-BB94-FD02D94AAAB7}" destId="{3C5DC3BD-C007-469B-BA79-E8B6D0C37547}" srcOrd="1" destOrd="0" parTransId="{38C67297-F547-4085-87C8-BA5E15C67AB7}" sibTransId="{82268D22-35A3-4FE6-A0DE-AC8E22ABF6E9}"/>
    <dgm:cxn modelId="{B13CB32E-D8C8-4E04-A3A3-7EFA06D01501}" type="presOf" srcId="{FF32ABDB-DFB9-4031-ACC0-3BB25F66CB45}" destId="{B1B15942-65A9-4420-B539-06D269E43202}" srcOrd="0" destOrd="0" presId="urn:microsoft.com/office/officeart/2005/8/layout/process4"/>
    <dgm:cxn modelId="{7A85F128-DFED-411F-B315-5F262F53C0F1}" type="presOf" srcId="{29110EAA-0D02-4B66-80A9-3B7D0617DA80}" destId="{18108014-8452-4C5C-90CF-95FD8F69619D}" srcOrd="0" destOrd="0" presId="urn:microsoft.com/office/officeart/2005/8/layout/process4"/>
    <dgm:cxn modelId="{0A646446-7AD6-44CA-877C-07A969969F65}" srcId="{BB1C43E6-796F-4785-BB94-FD02D94AAAB7}" destId="{01EE4A23-8B98-4AAE-B8E6-6BAE2FE43A4B}" srcOrd="3" destOrd="0" parTransId="{4CC0B44F-A5A4-444D-B70D-B7AD6951462D}" sibTransId="{C8F96E75-A12D-46FF-864E-FCF8632054CB}"/>
    <dgm:cxn modelId="{C349088D-2A0E-4599-ADDB-088A669A6C43}" type="presOf" srcId="{8F526F85-8518-4185-8061-35FC31D55670}" destId="{A98D28D7-BE3E-45F3-A796-B1BF803CA1F6}" srcOrd="0" destOrd="0" presId="urn:microsoft.com/office/officeart/2005/8/layout/process4"/>
    <dgm:cxn modelId="{1762E206-20F5-4DDF-898C-D7DB4A32EB40}" type="presOf" srcId="{EE58EEDF-CD2C-46E9-A9E2-B5EB49604E30}" destId="{A8B34F4E-63F8-47B3-B397-4F379C8B8BB7}" srcOrd="0" destOrd="0" presId="urn:microsoft.com/office/officeart/2005/8/layout/process4"/>
    <dgm:cxn modelId="{5DD1E809-E0CA-472E-9D45-6B03E5A9AEB4}" type="presOf" srcId="{5595BCC2-6436-4B0C-9E39-703039484800}" destId="{C5F3E18E-2F84-4A9C-9F91-15AC4CD3A9C7}" srcOrd="0" destOrd="0" presId="urn:microsoft.com/office/officeart/2005/8/layout/process4"/>
    <dgm:cxn modelId="{250906A8-0483-4E69-894C-8A6165E91A7B}" srcId="{BB1C43E6-796F-4785-BB94-FD02D94AAAB7}" destId="{EE58EEDF-CD2C-46E9-A9E2-B5EB49604E30}" srcOrd="7" destOrd="0" parTransId="{F446CC4C-D2B0-4ECA-86DE-12D86F61DE9C}" sibTransId="{9975C020-461F-48A9-B0B8-987D7411A07F}"/>
    <dgm:cxn modelId="{E7AB057C-CFF6-467D-87AE-12B25E911DAC}" srcId="{BB1C43E6-796F-4785-BB94-FD02D94AAAB7}" destId="{0338D03A-192C-40C3-BC8D-A184ED4BC968}" srcOrd="4" destOrd="0" parTransId="{A2D06268-DEC0-4684-9191-2A751BD11295}" sibTransId="{D55D311F-7B64-4522-8535-DA521F3E2E58}"/>
    <dgm:cxn modelId="{61318B6E-9FBB-4843-9CCD-4D212AE8F46E}" type="presOf" srcId="{01EE4A23-8B98-4AAE-B8E6-6BAE2FE43A4B}" destId="{CEF890D9-12CC-4706-9420-3B1C5582D1BC}" srcOrd="0" destOrd="0" presId="urn:microsoft.com/office/officeart/2005/8/layout/process4"/>
    <dgm:cxn modelId="{DF990F1F-9039-4F37-8A99-E196C702DD5E}" type="presOf" srcId="{189A9E82-6A63-4F0E-9D44-5A7617208F17}" destId="{11BA35F2-5350-482F-B76F-B023FF099606}" srcOrd="0" destOrd="0" presId="urn:microsoft.com/office/officeart/2005/8/layout/process4"/>
    <dgm:cxn modelId="{25496317-1EAA-4067-9DA4-B15F4D2F4B2F}" srcId="{BB1C43E6-796F-4785-BB94-FD02D94AAAB7}" destId="{FF32ABDB-DFB9-4031-ACC0-3BB25F66CB45}" srcOrd="6" destOrd="0" parTransId="{8CBD30B9-62F1-4630-B620-7D628EA72562}" sibTransId="{EB7AC6A6-82E4-478D-BA33-35B525AA87B4}"/>
    <dgm:cxn modelId="{E4ADFACF-EC24-492E-8136-2BB5321C4668}" type="presOf" srcId="{BB1C43E6-796F-4785-BB94-FD02D94AAAB7}" destId="{22D15D8B-D50B-4EB8-8BF7-FFD1722A4DF2}" srcOrd="0" destOrd="0" presId="urn:microsoft.com/office/officeart/2005/8/layout/process4"/>
    <dgm:cxn modelId="{A2E6D59A-57F0-41FE-885C-9A7752904D22}" srcId="{BB1C43E6-796F-4785-BB94-FD02D94AAAB7}" destId="{29110EAA-0D02-4B66-80A9-3B7D0617DA80}" srcOrd="0" destOrd="0" parTransId="{1CC14DC0-3583-4408-B416-48E7ADB26495}" sibTransId="{4E6C7B98-FB61-475B-97B0-946C2AF8B2F6}"/>
    <dgm:cxn modelId="{3B69C9F6-834A-4F3A-85EF-A1056F6C5099}" type="presParOf" srcId="{22D15D8B-D50B-4EB8-8BF7-FFD1722A4DF2}" destId="{C3000C9C-F797-4097-A31E-AC1C9E9365A0}" srcOrd="0" destOrd="0" presId="urn:microsoft.com/office/officeart/2005/8/layout/process4"/>
    <dgm:cxn modelId="{DAA66DFE-4C07-41CD-8BFC-E599E0F9B7C3}" type="presParOf" srcId="{C3000C9C-F797-4097-A31E-AC1C9E9365A0}" destId="{A98D28D7-BE3E-45F3-A796-B1BF803CA1F6}" srcOrd="0" destOrd="0" presId="urn:microsoft.com/office/officeart/2005/8/layout/process4"/>
    <dgm:cxn modelId="{B49573E3-7FDE-4A49-8016-75BC2DE795AC}" type="presParOf" srcId="{22D15D8B-D50B-4EB8-8BF7-FFD1722A4DF2}" destId="{019DA88C-A724-4BE7-BD99-801B7F9C59FC}" srcOrd="1" destOrd="0" presId="urn:microsoft.com/office/officeart/2005/8/layout/process4"/>
    <dgm:cxn modelId="{17C3BF53-94FF-493B-8862-38AA2947D072}" type="presParOf" srcId="{22D15D8B-D50B-4EB8-8BF7-FFD1722A4DF2}" destId="{0860A429-3E93-4B18-A094-E96F161D633D}" srcOrd="2" destOrd="0" presId="urn:microsoft.com/office/officeart/2005/8/layout/process4"/>
    <dgm:cxn modelId="{2FA464C4-C185-46AF-9F31-4EB90301F401}" type="presParOf" srcId="{0860A429-3E93-4B18-A094-E96F161D633D}" destId="{A8B34F4E-63F8-47B3-B397-4F379C8B8BB7}" srcOrd="0" destOrd="0" presId="urn:microsoft.com/office/officeart/2005/8/layout/process4"/>
    <dgm:cxn modelId="{86ECC3FF-AB0E-4A17-959E-56DCE129BBF8}" type="presParOf" srcId="{22D15D8B-D50B-4EB8-8BF7-FFD1722A4DF2}" destId="{E3E5300B-6C48-4B5E-AE93-A725D46F4DEE}" srcOrd="3" destOrd="0" presId="urn:microsoft.com/office/officeart/2005/8/layout/process4"/>
    <dgm:cxn modelId="{FB6D8F15-96E2-47AE-A38F-26A9D8749AA8}" type="presParOf" srcId="{22D15D8B-D50B-4EB8-8BF7-FFD1722A4DF2}" destId="{5BAA0497-DDAC-4F61-81FC-300A2F5F4F57}" srcOrd="4" destOrd="0" presId="urn:microsoft.com/office/officeart/2005/8/layout/process4"/>
    <dgm:cxn modelId="{8C80BD19-0640-4E53-9BAC-1317EB07E615}" type="presParOf" srcId="{5BAA0497-DDAC-4F61-81FC-300A2F5F4F57}" destId="{B1B15942-65A9-4420-B539-06D269E43202}" srcOrd="0" destOrd="0" presId="urn:microsoft.com/office/officeart/2005/8/layout/process4"/>
    <dgm:cxn modelId="{E8142958-EA4E-4A07-B03E-5F4003B17A9B}" type="presParOf" srcId="{22D15D8B-D50B-4EB8-8BF7-FFD1722A4DF2}" destId="{3FA60ED3-BE97-4DA8-91DD-2ADAFB853C0C}" srcOrd="5" destOrd="0" presId="urn:microsoft.com/office/officeart/2005/8/layout/process4"/>
    <dgm:cxn modelId="{1EBA237E-56E7-498D-8D6F-DEA523D9216A}" type="presParOf" srcId="{22D15D8B-D50B-4EB8-8BF7-FFD1722A4DF2}" destId="{666FBEAA-4D28-458B-9333-E85FE79E7559}" srcOrd="6" destOrd="0" presId="urn:microsoft.com/office/officeart/2005/8/layout/process4"/>
    <dgm:cxn modelId="{375EB410-8E22-46C2-BBDE-193D9B17A59A}" type="presParOf" srcId="{666FBEAA-4D28-458B-9333-E85FE79E7559}" destId="{11BA35F2-5350-482F-B76F-B023FF099606}" srcOrd="0" destOrd="0" presId="urn:microsoft.com/office/officeart/2005/8/layout/process4"/>
    <dgm:cxn modelId="{B1E4363E-EFB4-4869-ABC5-C8D5CE278AC6}" type="presParOf" srcId="{22D15D8B-D50B-4EB8-8BF7-FFD1722A4DF2}" destId="{78EFEA98-71CD-4C8D-BBB7-F4837D41822A}" srcOrd="7" destOrd="0" presId="urn:microsoft.com/office/officeart/2005/8/layout/process4"/>
    <dgm:cxn modelId="{22FB8314-2F57-4B03-88A3-32A88B5CAF75}" type="presParOf" srcId="{22D15D8B-D50B-4EB8-8BF7-FFD1722A4DF2}" destId="{28E9C7DD-DD7E-48FF-BC11-4B4DA345C41E}" srcOrd="8" destOrd="0" presId="urn:microsoft.com/office/officeart/2005/8/layout/process4"/>
    <dgm:cxn modelId="{42C757F1-A64B-497E-89A3-7A5A81935844}" type="presParOf" srcId="{28E9C7DD-DD7E-48FF-BC11-4B4DA345C41E}" destId="{B0C6E128-07AB-42D7-A17A-5CC5AE723F95}" srcOrd="0" destOrd="0" presId="urn:microsoft.com/office/officeart/2005/8/layout/process4"/>
    <dgm:cxn modelId="{55815954-677B-498B-91C1-52679BBF4DB5}" type="presParOf" srcId="{22D15D8B-D50B-4EB8-8BF7-FFD1722A4DF2}" destId="{F84AD1FA-450B-4EBE-BE9E-759DFDB76535}" srcOrd="9" destOrd="0" presId="urn:microsoft.com/office/officeart/2005/8/layout/process4"/>
    <dgm:cxn modelId="{85A92280-8C89-46D6-B1B3-76F560EBEC5B}" type="presParOf" srcId="{22D15D8B-D50B-4EB8-8BF7-FFD1722A4DF2}" destId="{8D291902-1ADB-49A1-8B74-4B31E49C3698}" srcOrd="10" destOrd="0" presId="urn:microsoft.com/office/officeart/2005/8/layout/process4"/>
    <dgm:cxn modelId="{A332742E-3C87-41FE-9523-2053E068D222}" type="presParOf" srcId="{8D291902-1ADB-49A1-8B74-4B31E49C3698}" destId="{CEF890D9-12CC-4706-9420-3B1C5582D1BC}" srcOrd="0" destOrd="0" presId="urn:microsoft.com/office/officeart/2005/8/layout/process4"/>
    <dgm:cxn modelId="{E9C90F62-3BCB-4B6F-9C47-111EFA0EFFAA}" type="presParOf" srcId="{22D15D8B-D50B-4EB8-8BF7-FFD1722A4DF2}" destId="{F0014363-821C-47CB-8B81-371BD72980EE}" srcOrd="11" destOrd="0" presId="urn:microsoft.com/office/officeart/2005/8/layout/process4"/>
    <dgm:cxn modelId="{4A538786-6772-4CBD-98E3-9970F2E43028}" type="presParOf" srcId="{22D15D8B-D50B-4EB8-8BF7-FFD1722A4DF2}" destId="{112376BA-815E-49E3-84D2-C82A08E69BF9}" srcOrd="12" destOrd="0" presId="urn:microsoft.com/office/officeart/2005/8/layout/process4"/>
    <dgm:cxn modelId="{E7B9D70C-19C3-46DA-B5BA-FEC3E336B364}" type="presParOf" srcId="{112376BA-815E-49E3-84D2-C82A08E69BF9}" destId="{C5F3E18E-2F84-4A9C-9F91-15AC4CD3A9C7}" srcOrd="0" destOrd="0" presId="urn:microsoft.com/office/officeart/2005/8/layout/process4"/>
    <dgm:cxn modelId="{C47833D8-B130-4FB2-BD89-D24C428C30C7}" type="presParOf" srcId="{22D15D8B-D50B-4EB8-8BF7-FFD1722A4DF2}" destId="{E5983472-2A05-4136-B7C5-85E414FFC0BF}" srcOrd="13" destOrd="0" presId="urn:microsoft.com/office/officeart/2005/8/layout/process4"/>
    <dgm:cxn modelId="{46C1AC2E-4208-452D-966A-DD9FE9915116}" type="presParOf" srcId="{22D15D8B-D50B-4EB8-8BF7-FFD1722A4DF2}" destId="{13D67FE7-241C-4446-B3EC-7D9C969190FF}" srcOrd="14" destOrd="0" presId="urn:microsoft.com/office/officeart/2005/8/layout/process4"/>
    <dgm:cxn modelId="{755E0E4B-1DF6-41CA-82ED-A51692A125F1}" type="presParOf" srcId="{13D67FE7-241C-4446-B3EC-7D9C969190FF}" destId="{69A9E112-1DE5-4009-8654-92F8445E8400}" srcOrd="0" destOrd="0" presId="urn:microsoft.com/office/officeart/2005/8/layout/process4"/>
    <dgm:cxn modelId="{4EC2609B-F83D-48E2-8669-EAB178AC88A4}" type="presParOf" srcId="{22D15D8B-D50B-4EB8-8BF7-FFD1722A4DF2}" destId="{E86E962C-DA62-429B-A490-926284149A6A}" srcOrd="15" destOrd="0" presId="urn:microsoft.com/office/officeart/2005/8/layout/process4"/>
    <dgm:cxn modelId="{38050AED-6C6C-45B6-A5E0-18A791250BCD}" type="presParOf" srcId="{22D15D8B-D50B-4EB8-8BF7-FFD1722A4DF2}" destId="{CE85E9AD-2B03-40B4-8280-DB1E3DB152CB}" srcOrd="16" destOrd="0" presId="urn:microsoft.com/office/officeart/2005/8/layout/process4"/>
    <dgm:cxn modelId="{966CF7A3-8E21-4FDC-B15D-A4897AB7C1AE}" type="presParOf" srcId="{CE85E9AD-2B03-40B4-8280-DB1E3DB152CB}" destId="{18108014-8452-4C5C-90CF-95FD8F69619D}" srcOrd="0" destOrd="0" presId="urn:microsoft.com/office/officeart/2005/8/layout/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13.06.2017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13.06.2017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13.06.2017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13.06.2017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13.06.2017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13.06.2017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13.06.2017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13.06.2017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13.06.2017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13.06.2017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13.06.2017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13.06.2017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microsoft.com/office/2007/relationships/diagramDrawing" Target="../diagrams/drawing1.xml"/><Relationship Id="rId3" Type="http://schemas.microsoft.com/office/2007/relationships/hdphoto" Target="../media/hdphoto2.wdp"/><Relationship Id="rId7" Type="http://schemas.openxmlformats.org/officeDocument/2006/relationships/diagramColors" Target="../diagrams/colors1.xml"/><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Users\Sveta\Desktop\ФІНАНСОВЕ ПРАВО\презентація\Silver-Money-Coins_zps6mbsyldf.jpg"/>
          <p:cNvPicPr>
            <a:picLocks noChangeAspect="1" noChangeArrowheads="1"/>
          </p:cNvPicPr>
          <p:nvPr/>
        </p:nvPicPr>
        <p:blipFill rotWithShape="1">
          <a:blip r:embed="rId2">
            <a:extLst>
              <a:ext uri="{28A0092B-C50C-407E-A947-70E740481C1C}">
                <a14:useLocalDpi xmlns:a14="http://schemas.microsoft.com/office/drawing/2010/main" val="0"/>
              </a:ext>
            </a:extLst>
          </a:blip>
          <a:srcRect r="2254"/>
          <a:stretch/>
        </p:blipFill>
        <p:spPr bwMode="auto">
          <a:xfrm>
            <a:off x="-14807" y="0"/>
            <a:ext cx="9158807"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ctrTitle"/>
          </p:nvPr>
        </p:nvSpPr>
        <p:spPr>
          <a:xfrm>
            <a:off x="678396" y="1556792"/>
            <a:ext cx="7772400" cy="3492388"/>
          </a:xfrm>
        </p:spPr>
        <p:txBody>
          <a:bodyPr>
            <a:noAutofit/>
          </a:bodyPr>
          <a:lstStyle/>
          <a:p>
            <a:r>
              <a:rPr lang="uk-UA" sz="9600" b="1" dirty="0" smtClean="0">
                <a:ln w="18415" cmpd="sng">
                  <a:solidFill>
                    <a:srgbClr val="FFFFFF"/>
                  </a:solidFill>
                  <a:prstDash val="solid"/>
                </a:ln>
                <a:solidFill>
                  <a:srgbClr val="002060"/>
                </a:solidFill>
                <a:effectLst>
                  <a:outerShdw blurRad="63500" dir="3600000" algn="tl" rotWithShape="0">
                    <a:srgbClr val="000000">
                      <a:alpha val="70000"/>
                    </a:srgbClr>
                  </a:outerShdw>
                </a:effectLst>
              </a:rPr>
              <a:t>МІСЦЕВІ ЗБОРИ</a:t>
            </a:r>
            <a:endParaRPr lang="ru-RU" sz="9600" b="1" dirty="0">
              <a:ln w="18415" cmpd="sng">
                <a:solidFill>
                  <a:srgbClr val="FFFFFF"/>
                </a:solidFill>
                <a:prstDash val="solid"/>
              </a:ln>
              <a:solidFill>
                <a:srgbClr val="002060"/>
              </a:solidFill>
              <a:effectLst>
                <a:outerShdw blurRad="63500" dir="3600000" algn="tl" rotWithShape="0">
                  <a:srgbClr val="000000">
                    <a:alpha val="70000"/>
                  </a:srgbClr>
                </a:outerShdw>
              </a:effectLst>
            </a:endParaRPr>
          </a:p>
        </p:txBody>
      </p:sp>
      <p:sp>
        <p:nvSpPr>
          <p:cNvPr id="4" name="TextBox 3"/>
          <p:cNvSpPr txBox="1"/>
          <p:nvPr/>
        </p:nvSpPr>
        <p:spPr>
          <a:xfrm>
            <a:off x="4355976" y="5780782"/>
            <a:ext cx="4647356" cy="1077218"/>
          </a:xfrm>
          <a:prstGeom prst="rect">
            <a:avLst/>
          </a:prstGeom>
          <a:noFill/>
        </p:spPr>
        <p:txBody>
          <a:bodyPr wrap="square" rtlCol="0">
            <a:spAutoFit/>
          </a:bodyPr>
          <a:lstStyle/>
          <a:p>
            <a:r>
              <a:rPr lang="uk-UA" sz="1600"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Козинець І.Г., ст. </a:t>
            </a:r>
            <a:r>
              <a:rPr lang="uk-UA" sz="1600" b="1" dirty="0" err="1"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викл</a:t>
            </a:r>
            <a:r>
              <a:rPr lang="uk-UA" sz="1600"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 кафедри цивільного, господарського права та процесу</a:t>
            </a:r>
          </a:p>
          <a:p>
            <a:r>
              <a:rPr lang="uk-UA" sz="1600" b="1"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Ігнатенко </a:t>
            </a:r>
            <a:r>
              <a:rPr lang="uk-UA" sz="1600" b="1"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С.В., </a:t>
            </a:r>
            <a:r>
              <a:rPr lang="uk-UA" sz="1600"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студентка гр. ПР-153</a:t>
            </a:r>
            <a:endParaRPr lang="uk-UA" sz="1600" b="1"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a:p>
            <a:endParaRPr lang="ru-RU" sz="1600" b="1"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28201073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Sveta\Desktop\ФІНАНСОВЕ ПРАВО\презентація\b_bgfhrjdrf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95953"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ctrTitle"/>
          </p:nvPr>
        </p:nvSpPr>
        <p:spPr>
          <a:xfrm>
            <a:off x="708204" y="2492896"/>
            <a:ext cx="7772400" cy="1470025"/>
          </a:xfrm>
        </p:spPr>
        <p:txBody>
          <a:bodyPr>
            <a:noAutofit/>
          </a:bodyPr>
          <a:lstStyle/>
          <a:p>
            <a:r>
              <a:rPr lang="uk-UA" sz="6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Збір за місця для паркування транспортних засобів</a:t>
            </a:r>
            <a:endParaRPr lang="ru-RU" sz="6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11628872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C:\Users\Sveta\Desktop\ФІНАНСОВЕ ПРАВО\презентація\blanco-fondo-los-niveles-de-grises-texturas-pantalla-libere-fondos-nicos-powerpoint-para-realzar-su-presentaci-n-2959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4000" cy="6879865"/>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r>
              <a:rPr lang="uk-UA" dirty="0"/>
              <a:t>ПЛАТНИКИ ЗБОРУ</a:t>
            </a:r>
            <a:endParaRPr lang="ru-RU" dirty="0"/>
          </a:p>
        </p:txBody>
      </p:sp>
      <p:sp>
        <p:nvSpPr>
          <p:cNvPr id="3" name="Объект 2"/>
          <p:cNvSpPr>
            <a:spLocks noGrp="1"/>
          </p:cNvSpPr>
          <p:nvPr>
            <p:ph sz="half" idx="1"/>
          </p:nvPr>
        </p:nvSpPr>
        <p:spPr>
          <a:xfrm>
            <a:off x="533401" y="1772816"/>
            <a:ext cx="3750567" cy="4680520"/>
          </a:xfrm>
          <a:gradFill>
            <a:gsLst>
              <a:gs pos="0">
                <a:srgbClr val="00B050"/>
              </a:gs>
              <a:gs pos="80000">
                <a:srgbClr val="7030A0"/>
              </a:gs>
              <a:gs pos="100000">
                <a:srgbClr val="7030A0"/>
              </a:gs>
            </a:gsLst>
          </a:gradFill>
        </p:spPr>
        <p:style>
          <a:lnRef idx="0">
            <a:schemeClr val="accent4"/>
          </a:lnRef>
          <a:fillRef idx="3">
            <a:schemeClr val="accent4"/>
          </a:fillRef>
          <a:effectRef idx="3">
            <a:schemeClr val="accent4"/>
          </a:effectRef>
          <a:fontRef idx="minor">
            <a:schemeClr val="lt1"/>
          </a:fontRef>
        </p:style>
        <p:txBody>
          <a:bodyPr>
            <a:normAutofit fontScale="62500" lnSpcReduction="20000"/>
          </a:bodyPr>
          <a:lstStyle/>
          <a:p>
            <a:pPr marL="0" indent="0" algn="ctr">
              <a:buNone/>
            </a:pPr>
            <a:r>
              <a:rPr lang="uk-UA" sz="3700" dirty="0">
                <a:latin typeface="Times New Roman" pitchFamily="18" charset="0"/>
                <a:cs typeface="Times New Roman" pitchFamily="18" charset="0"/>
              </a:rPr>
              <a:t>Платниками збору за місця для паркування транспортних засобів виступають юридичні особи, їх філії (відділення, представництва), фізичні особи-підприємці, які згідно з рішенням органів місцевого самоврядування організовують та провадять діяльність із забезпечення паркування транспортних засобів на майданчиках для платного паркування та спеціально відведених автостоянках. </a:t>
            </a:r>
          </a:p>
          <a:p>
            <a:endParaRPr lang="ru-RU" dirty="0"/>
          </a:p>
        </p:txBody>
      </p:sp>
      <p:sp>
        <p:nvSpPr>
          <p:cNvPr id="4" name="Объект 3"/>
          <p:cNvSpPr>
            <a:spLocks noGrp="1"/>
          </p:cNvSpPr>
          <p:nvPr>
            <p:ph sz="half" idx="2"/>
          </p:nvPr>
        </p:nvSpPr>
        <p:spPr>
          <a:xfrm>
            <a:off x="4716015" y="1772816"/>
            <a:ext cx="3894585" cy="4680520"/>
          </a:xfrm>
          <a:gradFill>
            <a:gsLst>
              <a:gs pos="15000">
                <a:schemeClr val="accent4">
                  <a:lumMod val="75000"/>
                </a:schemeClr>
              </a:gs>
              <a:gs pos="80000">
                <a:srgbClr val="00B050"/>
              </a:gs>
              <a:gs pos="100000">
                <a:srgbClr val="00B050"/>
              </a:gs>
            </a:gsLst>
          </a:gradFill>
        </p:spPr>
        <p:style>
          <a:lnRef idx="0">
            <a:schemeClr val="accent2"/>
          </a:lnRef>
          <a:fillRef idx="3">
            <a:schemeClr val="accent2"/>
          </a:fillRef>
          <a:effectRef idx="3">
            <a:schemeClr val="accent2"/>
          </a:effectRef>
          <a:fontRef idx="minor">
            <a:schemeClr val="lt1"/>
          </a:fontRef>
        </p:style>
        <p:txBody>
          <a:bodyPr>
            <a:normAutofit fontScale="62500" lnSpcReduction="20000"/>
          </a:bodyPr>
          <a:lstStyle/>
          <a:p>
            <a:pPr marL="0" indent="0" algn="ctr">
              <a:buNone/>
            </a:pPr>
            <a:r>
              <a:rPr lang="uk-UA" sz="3800" dirty="0">
                <a:latin typeface="Times New Roman" pitchFamily="18" charset="0"/>
                <a:cs typeface="Times New Roman" pitchFamily="18" charset="0"/>
              </a:rPr>
              <a:t>Платник збору, який має підрозділ без статусу юридичної особи, що провадить діяльність із забезпечення паркування транспортних засобів на земельній ділянці не за місцем реєстрації такого платника збору, зобов’язаний зареєструвати такий підрозділ як платника збору в контролюючому органі за місцезнаходженням земельної ділянки.</a:t>
            </a:r>
            <a:endParaRPr lang="ru-RU" sz="3800" dirty="0">
              <a:latin typeface="Times New Roman" pitchFamily="18" charset="0"/>
              <a:cs typeface="Times New Roman" pitchFamily="18" charset="0"/>
            </a:endParaRPr>
          </a:p>
          <a:p>
            <a:pPr algn="ctr"/>
            <a:endParaRPr lang="ru-RU" dirty="0"/>
          </a:p>
        </p:txBody>
      </p:sp>
    </p:spTree>
    <p:extLst>
      <p:ext uri="{BB962C8B-B14F-4D97-AF65-F5344CB8AC3E}">
        <p14:creationId xmlns:p14="http://schemas.microsoft.com/office/powerpoint/2010/main" val="5735404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Sveta\Desktop\ФІНАНСОВЕ ПРАВО\презентація\parkovka_145563475673.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30000"/>
                    </a14:imgEffect>
                  </a14:imgLayer>
                </a14:imgProps>
              </a:ext>
              <a:ext uri="{28A0092B-C50C-407E-A947-70E740481C1C}">
                <a14:useLocalDpi xmlns:a14="http://schemas.microsoft.com/office/drawing/2010/main" val="0"/>
              </a:ext>
            </a:extLst>
          </a:blip>
          <a:srcRect/>
          <a:stretch>
            <a:fillRect/>
          </a:stretch>
        </p:blipFill>
        <p:spPr bwMode="auto">
          <a:xfrm>
            <a:off x="0" y="0"/>
            <a:ext cx="9139944"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457200" y="260648"/>
            <a:ext cx="8229600" cy="1143000"/>
          </a:xfrm>
        </p:spPr>
        <p:txBody>
          <a:bodyPr/>
          <a:lstStyle/>
          <a:p>
            <a:r>
              <a:rPr lang="uk-UA"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ОБ</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a:t>
            </a:r>
            <a:r>
              <a:rPr lang="uk-UA"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ЄКТ ОПОДАТКУВАННЯ </a:t>
            </a:r>
            <a:endParaRPr lang="ru-RU"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4" name="Блок-схема: альтернативный процесс 3"/>
          <p:cNvSpPr/>
          <p:nvPr/>
        </p:nvSpPr>
        <p:spPr>
          <a:xfrm>
            <a:off x="880576" y="1844824"/>
            <a:ext cx="7382848" cy="3960440"/>
          </a:xfrm>
          <a:prstGeom prst="flowChartAlternateProcess">
            <a:avLst/>
          </a:prstGeom>
          <a:gradFill>
            <a:gsLst>
              <a:gs pos="0">
                <a:schemeClr val="accent3">
                  <a:tint val="50000"/>
                  <a:satMod val="300000"/>
                  <a:alpha val="19000"/>
                </a:schemeClr>
              </a:gs>
              <a:gs pos="35000">
                <a:schemeClr val="accent3">
                  <a:tint val="37000"/>
                  <a:satMod val="300000"/>
                  <a:alpha val="63000"/>
                </a:schemeClr>
              </a:gs>
              <a:gs pos="100000">
                <a:schemeClr val="accent3">
                  <a:tint val="15000"/>
                  <a:satMod val="350000"/>
                  <a:alpha val="79000"/>
                </a:schemeClr>
              </a:gs>
            </a:gsLst>
          </a:gradFill>
          <a:ln>
            <a:noFill/>
          </a:ln>
        </p:spPr>
        <p:style>
          <a:lnRef idx="1">
            <a:schemeClr val="accent3"/>
          </a:lnRef>
          <a:fillRef idx="2">
            <a:schemeClr val="accent3"/>
          </a:fillRef>
          <a:effectRef idx="1">
            <a:schemeClr val="accent3"/>
          </a:effectRef>
          <a:fontRef idx="minor">
            <a:schemeClr val="dk1"/>
          </a:fontRef>
        </p:style>
        <p:txBody>
          <a:bodyPr rtlCol="0" anchor="ctr"/>
          <a:lstStyle/>
          <a:p>
            <a:pPr algn="just"/>
            <a:r>
              <a:rPr lang="uk-UA" sz="2000" dirty="0">
                <a:latin typeface="Times New Roman" pitchFamily="18" charset="0"/>
                <a:cs typeface="Times New Roman" pitchFamily="18" charset="0"/>
              </a:rPr>
              <a:t>Об’єктом оподаткування є земельна ділянка, яка згідно з рішенням сільської, селищної або міської ради спеціально відведена для забезпечення паркування транспортних засобів на автомобільних дорогах загального користування, тротуарах або інших місцях, а також комунальні гаражі, стоянки, паркінги (будівлі, споруди, їх частини), які побудовані за рахунок коштів місцевого бюджету за винятком площі земельної ділянки, яка відведена для безоплатного паркування транспортних засобів, передбачених Законом України «Про основи соціальної захищеності інвалідів в Україні».</a:t>
            </a:r>
            <a:endParaRPr lang="ru-RU" sz="20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24396915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Sveta\Desktop\ФІНАНСОВЕ ПРАВО\презентація\wallperz.com-2017021206151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p:txBody>
          <a:bodyPr>
            <a:noAutofit/>
          </a:bodyPr>
          <a:lstStyle/>
          <a:p>
            <a:r>
              <a:rPr lang="uk-UA" sz="3600" dirty="0" smtClean="0">
                <a:latin typeface="Times New Roman" pitchFamily="18" charset="0"/>
                <a:cs typeface="Times New Roman" pitchFamily="18" charset="0"/>
              </a:rPr>
              <a:t>МІСЦЯ ДЛЯ ПАРКУВАННЯ ДЛЯ ОКРЕМИХ КАТЕГОРІЙ НАСЕЛЕННЯ</a:t>
            </a:r>
            <a:endParaRPr lang="ru-RU" sz="3600" dirty="0">
              <a:latin typeface="Times New Roman" pitchFamily="18" charset="0"/>
              <a:cs typeface="Times New Roman" pitchFamily="18" charset="0"/>
            </a:endParaRPr>
          </a:p>
        </p:txBody>
      </p:sp>
      <p:sp>
        <p:nvSpPr>
          <p:cNvPr id="4" name="Скругленный прямоугольник 3"/>
          <p:cNvSpPr/>
          <p:nvPr/>
        </p:nvSpPr>
        <p:spPr>
          <a:xfrm>
            <a:off x="251520" y="1700808"/>
            <a:ext cx="4248472" cy="482453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r>
              <a:rPr lang="uk-UA" dirty="0">
                <a:latin typeface="Times New Roman" pitchFamily="18" charset="0"/>
                <a:cs typeface="Times New Roman" pitchFamily="18" charset="0"/>
              </a:rPr>
              <a:t>Згідно Закону України «Про основи соціальної захищеності інвалідів в Україні» власники спеціально обладнаних чи відведених майданчиків для паркування забезпечують виділення та облаштування в межах майданчиків місць для безоплатного паркування легкових автомобілів, якими керують інваліди з ураженням опорно-рухового апарату, члени їхніх сімей, яким відповідно до порядку забезпечення інвалідів автомобілями передано право керування автомобілем, та законні представники недієздатних інвалідів або </a:t>
            </a:r>
            <a:r>
              <a:rPr lang="uk-UA" dirty="0" smtClean="0">
                <a:latin typeface="Times New Roman" pitchFamily="18" charset="0"/>
                <a:cs typeface="Times New Roman" pitchFamily="18" charset="0"/>
              </a:rPr>
              <a:t>дітей-інвалідів.</a:t>
            </a:r>
            <a:endParaRPr lang="uk-UA" dirty="0">
              <a:latin typeface="Times New Roman" pitchFamily="18" charset="0"/>
              <a:cs typeface="Times New Roman" pitchFamily="18" charset="0"/>
            </a:endParaRPr>
          </a:p>
        </p:txBody>
      </p:sp>
      <p:sp>
        <p:nvSpPr>
          <p:cNvPr id="5" name="Скругленный прямоугольник 4"/>
          <p:cNvSpPr/>
          <p:nvPr/>
        </p:nvSpPr>
        <p:spPr>
          <a:xfrm>
            <a:off x="4788024" y="1700808"/>
            <a:ext cx="4211960" cy="4824536"/>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r>
              <a:rPr lang="uk-UA" sz="2000" dirty="0">
                <a:latin typeface="Times New Roman" pitchFamily="18" charset="0"/>
                <a:cs typeface="Times New Roman" pitchFamily="18" charset="0"/>
              </a:rPr>
              <a:t>Кількість місць для безоплатного паркування становить не менше 10 відсотків загальної кількості місць на спеціально обладнаних чи відведених майданчиках для паркування, але не менш як для одного транспортного засобу з позначенням цих місць дорожніми знаками та відповідною розміткою.</a:t>
            </a:r>
            <a:endParaRPr lang="ru-RU" sz="2000" dirty="0">
              <a:latin typeface="Times New Roman" pitchFamily="18" charset="0"/>
              <a:cs typeface="Times New Roman" pitchFamily="18" charset="0"/>
            </a:endParaRPr>
          </a:p>
          <a:p>
            <a:pPr algn="ct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27003992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Sveta\Desktop\ФІНАНСОВЕ ПРАВО\презентація\phрot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3582"/>
            <a:ext cx="9144000" cy="6863577"/>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rmAutofit/>
          </a:bodyPr>
          <a:lstStyle/>
          <a:p>
            <a:r>
              <a:rPr lang="uk-UA" sz="4000" dirty="0" smtClean="0">
                <a:effectLst>
                  <a:outerShdw blurRad="38100" dist="38100" dir="2700000" algn="tl">
                    <a:srgbClr val="000000">
                      <a:alpha val="43137"/>
                    </a:srgbClr>
                  </a:outerShdw>
                </a:effectLst>
                <a:latin typeface="Sylfaen" pitchFamily="18" charset="0"/>
              </a:rPr>
              <a:t>БАЗА ОПОДАТКУВАННЯ</a:t>
            </a:r>
            <a:endParaRPr lang="ru-RU" sz="4000" dirty="0">
              <a:effectLst>
                <a:outerShdw blurRad="38100" dist="38100" dir="2700000" algn="tl">
                  <a:srgbClr val="000000">
                    <a:alpha val="43137"/>
                  </a:srgbClr>
                </a:outerShdw>
              </a:effectLst>
              <a:latin typeface="Sylfaen" pitchFamily="18" charset="0"/>
            </a:endParaRPr>
          </a:p>
        </p:txBody>
      </p:sp>
      <p:sp>
        <p:nvSpPr>
          <p:cNvPr id="4" name="Овал 3"/>
          <p:cNvSpPr/>
          <p:nvPr/>
        </p:nvSpPr>
        <p:spPr>
          <a:xfrm>
            <a:off x="971601" y="1772816"/>
            <a:ext cx="7200800" cy="4464496"/>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uk-UA" sz="2600" dirty="0">
                <a:latin typeface="Times New Roman" pitchFamily="18" charset="0"/>
                <a:cs typeface="Times New Roman" pitchFamily="18" charset="0"/>
              </a:rPr>
              <a:t>Базою оподаткування є площа земельної ділянки, відведена для паркування, а також площа комунальних гаражів, стоянок, паркінгів (будівель, споруд, їх частин), які побудовані за рахунок коштів місцевого бюджету</a:t>
            </a:r>
            <a:endParaRPr lang="ru-RU" sz="26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8032588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Sveta\Desktop\ФІНАНСОВЕ ПРАВО\презентація\zak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05176"/>
            <a:ext cx="8748464" cy="6652824"/>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467544" y="404664"/>
            <a:ext cx="8229600" cy="1143000"/>
          </a:xfrm>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r>
              <a:rPr lang="uk-UA" dirty="0" smtClean="0"/>
              <a:t>ПОВНОВАЖЕННЯ ОРГАНІВ ВИКОНАВЧОЇ ВЛАДИ</a:t>
            </a:r>
            <a:endParaRPr lang="ru-RU" dirty="0"/>
          </a:p>
        </p:txBody>
      </p:sp>
      <p:sp>
        <p:nvSpPr>
          <p:cNvPr id="3" name="Объект 2"/>
          <p:cNvSpPr>
            <a:spLocks noGrp="1"/>
          </p:cNvSpPr>
          <p:nvPr>
            <p:ph idx="1"/>
          </p:nvPr>
        </p:nvSpPr>
        <p:spPr>
          <a:xfrm>
            <a:off x="467544" y="1700808"/>
            <a:ext cx="8229600" cy="4525963"/>
          </a:xfrm>
          <a:gradFill>
            <a:gsLst>
              <a:gs pos="10000">
                <a:schemeClr val="accent2">
                  <a:tint val="50000"/>
                  <a:satMod val="300000"/>
                  <a:alpha val="37000"/>
                </a:schemeClr>
              </a:gs>
              <a:gs pos="35000">
                <a:schemeClr val="accent2">
                  <a:tint val="37000"/>
                  <a:satMod val="300000"/>
                  <a:alpha val="31000"/>
                </a:schemeClr>
              </a:gs>
              <a:gs pos="100000">
                <a:schemeClr val="accent2">
                  <a:tint val="15000"/>
                  <a:satMod val="350000"/>
                  <a:alpha val="75000"/>
                </a:schemeClr>
              </a:gs>
            </a:gsLst>
          </a:gradFill>
          <a:ln/>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marL="0" indent="0" algn="just">
              <a:buNone/>
            </a:pPr>
            <a:r>
              <a:rPr lang="uk-UA" dirty="0">
                <a:solidFill>
                  <a:schemeClr val="tx1"/>
                </a:solidFill>
                <a:latin typeface="Times New Roman" pitchFamily="18" charset="0"/>
                <a:cs typeface="Times New Roman" pitchFamily="18" charset="0"/>
              </a:rPr>
              <a:t>Органи місцевого самоврядування затверджують рішенням про встановлення збору перелік спеціальних земельних ділянок, відведених для організації та провадження діяльності із забезпечення паркування транспортних засобів, в якому зазначаються їх місцезнаходження, загальна площа, технічне облаштування, кількість місць для паркування транспортних засобів. Таке рішення разом з переліком осіб, які є платниками збору надається виконавчим органом сільської, селищної, міської ради органу державної </a:t>
            </a:r>
            <a:r>
              <a:rPr lang="uk-UA" dirty="0" smtClean="0">
                <a:solidFill>
                  <a:schemeClr val="tx1"/>
                </a:solidFill>
                <a:latin typeface="Times New Roman" pitchFamily="18" charset="0"/>
                <a:cs typeface="Times New Roman" pitchFamily="18" charset="0"/>
              </a:rPr>
              <a:t>фіскальної </a:t>
            </a:r>
            <a:r>
              <a:rPr lang="uk-UA" dirty="0">
                <a:solidFill>
                  <a:schemeClr val="tx1"/>
                </a:solidFill>
                <a:latin typeface="Times New Roman" pitchFamily="18" charset="0"/>
                <a:cs typeface="Times New Roman" pitchFamily="18" charset="0"/>
              </a:rPr>
              <a:t>служби.</a:t>
            </a:r>
            <a:endParaRPr lang="ru-RU" dirty="0">
              <a:solidFill>
                <a:schemeClr val="tx1"/>
              </a:solidFill>
              <a:latin typeface="Times New Roman" pitchFamily="18" charset="0"/>
              <a:cs typeface="Times New Roman" pitchFamily="18" charset="0"/>
            </a:endParaRPr>
          </a:p>
          <a:p>
            <a:endParaRPr lang="ru-RU" dirty="0">
              <a:solidFill>
                <a:schemeClr val="tx1"/>
              </a:solidFill>
            </a:endParaRPr>
          </a:p>
        </p:txBody>
      </p:sp>
    </p:spTree>
    <p:extLst>
      <p:ext uri="{BB962C8B-B14F-4D97-AF65-F5344CB8AC3E}">
        <p14:creationId xmlns:p14="http://schemas.microsoft.com/office/powerpoint/2010/main" val="22166977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Sveta\Desktop\ФІНАНСОВЕ ПРАВО\презентація\14638_5.jpg"/>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0" y="0"/>
            <a:ext cx="9146071" cy="6878042"/>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458235" y="188640"/>
            <a:ext cx="8229600" cy="994122"/>
          </a:xfrm>
        </p:spPr>
        <p:txBody>
          <a:bodyPr/>
          <a:lstStyle/>
          <a:p>
            <a:r>
              <a:rPr lang="uk-UA"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СТАВКА ЗБОРУ</a:t>
            </a:r>
            <a:endParaRPr lang="ru-RU"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4" name="Горизонтальный свиток 3"/>
          <p:cNvSpPr/>
          <p:nvPr/>
        </p:nvSpPr>
        <p:spPr>
          <a:xfrm>
            <a:off x="827584" y="980728"/>
            <a:ext cx="7586831" cy="2871575"/>
          </a:xfrm>
          <a:prstGeom prst="horizontalScroll">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r>
              <a:rPr lang="uk-UA" sz="2000" dirty="0">
                <a:latin typeface="Times New Roman" pitchFamily="18" charset="0"/>
                <a:cs typeface="Times New Roman" pitchFamily="18" charset="0"/>
              </a:rPr>
              <a:t>Ставки збору встановлюються органами місцевого самоврядування за кожний день провадження діяльності із забезпечення паркування транспортних засобів у гривнях за 1 квадратний метр площі земельної ділянки, відведеної для організації та провадження такої діяльності, у розмірі від 0,03 до 0,15 відсотка мінімальної заробітної плати, встановленої законом на 1 січня податкового (звітного) року</a:t>
            </a:r>
            <a:r>
              <a:rPr lang="uk-UA" sz="1400" dirty="0">
                <a:latin typeface="Times New Roman" pitchFamily="18" charset="0"/>
                <a:cs typeface="Times New Roman" pitchFamily="18" charset="0"/>
              </a:rPr>
              <a:t>. </a:t>
            </a:r>
          </a:p>
        </p:txBody>
      </p:sp>
      <p:sp>
        <p:nvSpPr>
          <p:cNvPr id="5" name="Горизонтальный свиток 4"/>
          <p:cNvSpPr/>
          <p:nvPr/>
        </p:nvSpPr>
        <p:spPr>
          <a:xfrm>
            <a:off x="840579" y="3759535"/>
            <a:ext cx="7560840" cy="2808312"/>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r>
              <a:rPr lang="uk-UA" sz="1900" dirty="0">
                <a:latin typeface="Times New Roman" pitchFamily="18" charset="0"/>
                <a:cs typeface="Times New Roman" pitchFamily="18" charset="0"/>
              </a:rPr>
              <a:t>При визначенні ставки збору сільські, селищні та міські ради враховують місцезнаходження спеціально відведених місць для паркування транспортних засобів, площу спеціально відведеного місця, кількість місць для паркування транспортних засобів, спосіб поставлення транспортних засобів на стоянку, режим роботи та їх заповнюваність.</a:t>
            </a:r>
            <a:endParaRPr lang="ru-RU" sz="1900" dirty="0">
              <a:latin typeface="Times New Roman" pitchFamily="18" charset="0"/>
              <a:cs typeface="Times New Roman" pitchFamily="18" charset="0"/>
            </a:endParaRPr>
          </a:p>
        </p:txBody>
      </p:sp>
    </p:spTree>
    <p:extLst>
      <p:ext uri="{BB962C8B-B14F-4D97-AF65-F5344CB8AC3E}">
        <p14:creationId xmlns:p14="http://schemas.microsoft.com/office/powerpoint/2010/main" val="21678253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Sveta\Desktop\ФІНАНСОВЕ ПРАВО\презентація\ujszo_1369637829864_2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457200" y="188640"/>
            <a:ext cx="8229600" cy="1228998"/>
          </a:xfrm>
          <a:gradFill>
            <a:gsLst>
              <a:gs pos="0">
                <a:schemeClr val="accent2">
                  <a:tint val="50000"/>
                  <a:satMod val="300000"/>
                  <a:lumMod val="100000"/>
                  <a:alpha val="42000"/>
                </a:schemeClr>
              </a:gs>
              <a:gs pos="35000">
                <a:schemeClr val="accent2">
                  <a:tint val="37000"/>
                  <a:satMod val="300000"/>
                  <a:alpha val="62000"/>
                </a:schemeClr>
              </a:gs>
              <a:gs pos="100000">
                <a:schemeClr val="accent2">
                  <a:tint val="15000"/>
                  <a:satMod val="350000"/>
                  <a:alpha val="56000"/>
                </a:schemeClr>
              </a:gs>
            </a:gsLst>
          </a:gradFill>
        </p:spPr>
        <p:style>
          <a:lnRef idx="1">
            <a:schemeClr val="accent2"/>
          </a:lnRef>
          <a:fillRef idx="2">
            <a:schemeClr val="accent2"/>
          </a:fillRef>
          <a:effectRef idx="1">
            <a:schemeClr val="accent2"/>
          </a:effectRef>
          <a:fontRef idx="minor">
            <a:schemeClr val="dk1"/>
          </a:fontRef>
        </p:style>
        <p:txBody>
          <a:bodyPr>
            <a:normAutofit fontScale="90000"/>
          </a:bodyPr>
          <a:lstStyle/>
          <a:p>
            <a:r>
              <a:rPr lang="uk-UA" dirty="0" smtClean="0"/>
              <a:t>ПЛАТА ЗБОРУ ЗА МІСЦЯ ДЛЯ ПАРКУВАННЯ</a:t>
            </a:r>
            <a:endParaRPr lang="ru-RU" dirty="0"/>
          </a:p>
        </p:txBody>
      </p:sp>
      <p:sp>
        <p:nvSpPr>
          <p:cNvPr id="3" name="Объект 2"/>
          <p:cNvSpPr>
            <a:spLocks noGrp="1"/>
          </p:cNvSpPr>
          <p:nvPr>
            <p:ph idx="1"/>
          </p:nvPr>
        </p:nvSpPr>
        <p:spPr>
          <a:xfrm>
            <a:off x="457200" y="1600200"/>
            <a:ext cx="8229600" cy="4925144"/>
          </a:xfrm>
        </p:spPr>
        <p:txBody>
          <a:bodyPr>
            <a:normAutofit/>
          </a:bodyPr>
          <a:lstStyle/>
          <a:p>
            <a:pPr algn="ctr"/>
            <a:endParaRPr lang="uk-UA" sz="2400" dirty="0" smtClean="0">
              <a:latin typeface="Times New Roman" pitchFamily="18" charset="0"/>
              <a:cs typeface="Times New Roman" pitchFamily="18" charset="0"/>
            </a:endParaRPr>
          </a:p>
          <a:p>
            <a:pPr algn="ctr"/>
            <a:endParaRPr lang="uk-UA" sz="2400" dirty="0">
              <a:latin typeface="Times New Roman" pitchFamily="18" charset="0"/>
              <a:cs typeface="Times New Roman" pitchFamily="18" charset="0"/>
            </a:endParaRPr>
          </a:p>
          <a:p>
            <a:pPr algn="ctr"/>
            <a:endParaRPr lang="uk-UA" sz="2400" dirty="0" smtClean="0">
              <a:latin typeface="Times New Roman" pitchFamily="18" charset="0"/>
              <a:cs typeface="Times New Roman" pitchFamily="18" charset="0"/>
            </a:endParaRPr>
          </a:p>
          <a:p>
            <a:pPr algn="ctr"/>
            <a:endParaRPr lang="uk-UA" sz="2400" dirty="0">
              <a:latin typeface="Times New Roman" pitchFamily="18" charset="0"/>
              <a:cs typeface="Times New Roman" pitchFamily="18" charset="0"/>
            </a:endParaRPr>
          </a:p>
          <a:p>
            <a:pPr algn="ctr"/>
            <a:endParaRPr lang="uk-UA" sz="2400" dirty="0" smtClean="0">
              <a:latin typeface="Times New Roman" pitchFamily="18" charset="0"/>
              <a:cs typeface="Times New Roman" pitchFamily="18" charset="0"/>
            </a:endParaRPr>
          </a:p>
          <a:p>
            <a:pPr algn="ctr"/>
            <a:endParaRPr lang="uk-UA" sz="2400" dirty="0">
              <a:latin typeface="Times New Roman" pitchFamily="18" charset="0"/>
              <a:cs typeface="Times New Roman" pitchFamily="18" charset="0"/>
            </a:endParaRPr>
          </a:p>
          <a:p>
            <a:pPr marL="0" indent="0" algn="ctr">
              <a:buNone/>
            </a:pPr>
            <a:r>
              <a:rPr lang="uk-UA" sz="2400" dirty="0" smtClean="0">
                <a:latin typeface="Times New Roman" pitchFamily="18" charset="0"/>
                <a:cs typeface="Times New Roman" pitchFamily="18" charset="0"/>
              </a:rPr>
              <a:t>  </a:t>
            </a:r>
            <a:r>
              <a:rPr lang="uk-UA" sz="24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Порядок </a:t>
            </a:r>
            <a:r>
              <a:rPr lang="uk-UA" sz="2400" b="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обчислення збору за місця для паркування </a:t>
            </a:r>
            <a:r>
              <a:rPr lang="uk-UA" sz="2400" dirty="0">
                <a:solidFill>
                  <a:srgbClr val="FFFF00"/>
                </a:solidFill>
                <a:latin typeface="Times New Roman" pitchFamily="18" charset="0"/>
                <a:cs typeface="Times New Roman" pitchFamily="18" charset="0"/>
              </a:rPr>
              <a:t>транспортних </a:t>
            </a:r>
            <a:r>
              <a:rPr lang="uk-UA" sz="2400" dirty="0" smtClean="0">
                <a:solidFill>
                  <a:srgbClr val="FFFF00"/>
                </a:solidFill>
                <a:latin typeface="Times New Roman" pitchFamily="18" charset="0"/>
                <a:cs typeface="Times New Roman" pitchFamily="18" charset="0"/>
              </a:rPr>
              <a:t>засобів</a:t>
            </a:r>
          </a:p>
        </p:txBody>
      </p:sp>
      <p:sp>
        <p:nvSpPr>
          <p:cNvPr id="5" name="Скругленный прямоугольник 4"/>
          <p:cNvSpPr/>
          <p:nvPr/>
        </p:nvSpPr>
        <p:spPr>
          <a:xfrm>
            <a:off x="935596" y="4725144"/>
            <a:ext cx="7272808" cy="18002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uk-UA" sz="2000" dirty="0">
                <a:latin typeface="Times New Roman" pitchFamily="18" charset="0"/>
                <a:cs typeface="Times New Roman" pitchFamily="18" charset="0"/>
              </a:rPr>
              <a:t>База оподаткування (площа земельної ділянки, відведена для паркування, а також площа     комунальних гаражів, стоянок, паркінгів, які побудовані за рахунок коштів місцевого бюджету) × ставка збору → збір</a:t>
            </a:r>
            <a:endParaRPr lang="ru-RU" sz="2000" dirty="0">
              <a:latin typeface="Times New Roman" pitchFamily="18" charset="0"/>
              <a:cs typeface="Times New Roman" pitchFamily="18" charset="0"/>
            </a:endParaRPr>
          </a:p>
          <a:p>
            <a:endParaRPr lang="ru-RU" sz="1200" dirty="0">
              <a:latin typeface="Times New Roman" pitchFamily="18" charset="0"/>
              <a:cs typeface="Times New Roman" pitchFamily="18" charset="0"/>
            </a:endParaRPr>
          </a:p>
        </p:txBody>
      </p:sp>
      <p:sp>
        <p:nvSpPr>
          <p:cNvPr id="6" name="Блок-схема: знак завершения 5"/>
          <p:cNvSpPr/>
          <p:nvPr/>
        </p:nvSpPr>
        <p:spPr>
          <a:xfrm>
            <a:off x="935596" y="1628800"/>
            <a:ext cx="7272808" cy="2448272"/>
          </a:xfrm>
          <a:prstGeom prst="flowChartTerminator">
            <a:avLst/>
          </a:prstGeom>
        </p:spPr>
        <p:style>
          <a:lnRef idx="1">
            <a:schemeClr val="accent6"/>
          </a:lnRef>
          <a:fillRef idx="2">
            <a:schemeClr val="accent6"/>
          </a:fillRef>
          <a:effectRef idx="1">
            <a:schemeClr val="accent6"/>
          </a:effectRef>
          <a:fontRef idx="minor">
            <a:schemeClr val="dk1"/>
          </a:fontRef>
        </p:style>
        <p:txBody>
          <a:bodyPr rtlCol="0" anchor="ctr"/>
          <a:lstStyle/>
          <a:p>
            <a:pPr algn="just"/>
            <a:r>
              <a:rPr lang="uk-UA" sz="2000" dirty="0">
                <a:solidFill>
                  <a:schemeClr val="tx1"/>
                </a:solidFill>
                <a:latin typeface="Times New Roman" pitchFamily="18" charset="0"/>
                <a:cs typeface="Times New Roman" pitchFamily="18" charset="0"/>
              </a:rPr>
              <a:t>Сплачується збір до місцевих бюджетів за місцем розташування спеціально відведеного місця для паркування транспортних засобів. Сума збору, обчислена відповідно до податкової декларації за податковий (звітний) квартал, сплачується у строки, визначені для квартального податкового періоду.</a:t>
            </a:r>
            <a:endParaRPr lang="ru-RU" sz="20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11840800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Sveta\Desktop\ФІНАНСОВЕ ПРАВО\презентація\how-to-travel-on-a-budget-0.jpg"/>
          <p:cNvPicPr>
            <a:picLocks noChangeAspect="1" noChangeArrowheads="1"/>
          </p:cNvPicPr>
          <p:nvPr/>
        </p:nvPicPr>
        <p:blipFill rotWithShape="1">
          <a:blip r:embed="rId2">
            <a:extLst>
              <a:ext uri="{28A0092B-C50C-407E-A947-70E740481C1C}">
                <a14:useLocalDpi xmlns:a14="http://schemas.microsoft.com/office/drawing/2010/main" val="0"/>
              </a:ext>
            </a:extLst>
          </a:blip>
          <a:srcRect r="3208"/>
          <a:stretch/>
        </p:blipFill>
        <p:spPr bwMode="auto">
          <a:xfrm>
            <a:off x="0" y="1"/>
            <a:ext cx="913016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ctrTitle"/>
          </p:nvPr>
        </p:nvSpPr>
        <p:spPr>
          <a:xfrm>
            <a:off x="2987824" y="620688"/>
            <a:ext cx="5976664" cy="2664297"/>
          </a:xfrm>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uk-UA" sz="6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Туристичний збір</a:t>
            </a:r>
            <a:endParaRPr lang="ru-RU" sz="6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34800506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Sveta\Desktop\ФІНАНСОВЕ ПРАВО\презентація\1410694031_new-18028-2011-10-3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457200" y="188640"/>
            <a:ext cx="8229600" cy="1143000"/>
          </a:xfrm>
        </p:spPr>
        <p:txBody>
          <a:bodyPr>
            <a:normAutofit/>
          </a:bodyPr>
          <a:lstStyle/>
          <a:p>
            <a:r>
              <a:rPr lang="uk-UA" sz="48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ПЛАТНИКИ</a:t>
            </a:r>
            <a:endParaRPr lang="ru-RU" sz="4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3" name="Объект 2"/>
          <p:cNvSpPr>
            <a:spLocks noGrp="1"/>
          </p:cNvSpPr>
          <p:nvPr>
            <p:ph idx="1"/>
          </p:nvPr>
        </p:nvSpPr>
        <p:spPr>
          <a:xfrm>
            <a:off x="824998" y="1412776"/>
            <a:ext cx="7494004" cy="4896544"/>
          </a:xfrm>
          <a:solidFill>
            <a:schemeClr val="lt1">
              <a:alpha val="50000"/>
            </a:schemeClr>
          </a:solidFill>
          <a:ln>
            <a:noFill/>
          </a:ln>
        </p:spPr>
        <p:style>
          <a:lnRef idx="2">
            <a:schemeClr val="accent1"/>
          </a:lnRef>
          <a:fillRef idx="1">
            <a:schemeClr val="lt1"/>
          </a:fillRef>
          <a:effectRef idx="0">
            <a:schemeClr val="accent1"/>
          </a:effectRef>
          <a:fontRef idx="minor">
            <a:schemeClr val="dk1"/>
          </a:fontRef>
        </p:style>
        <p:txBody>
          <a:bodyPr>
            <a:normAutofit fontScale="85000" lnSpcReduction="10000"/>
          </a:bodyPr>
          <a:lstStyle/>
          <a:p>
            <a:pPr marL="0" indent="0" algn="ctr">
              <a:lnSpc>
                <a:spcPct val="120000"/>
              </a:lnSpc>
              <a:buNone/>
            </a:pPr>
            <a:endParaRPr lang="uk-UA" sz="3100" dirty="0" smtClean="0">
              <a:solidFill>
                <a:schemeClr val="tx1"/>
              </a:solidFill>
              <a:latin typeface="Times New Roman" pitchFamily="18" charset="0"/>
              <a:cs typeface="Times New Roman" pitchFamily="18" charset="0"/>
            </a:endParaRPr>
          </a:p>
          <a:p>
            <a:pPr marL="0" indent="0" algn="just">
              <a:lnSpc>
                <a:spcPct val="120000"/>
              </a:lnSpc>
              <a:buNone/>
            </a:pPr>
            <a:r>
              <a:rPr lang="uk-UA" sz="3100" dirty="0" smtClean="0">
                <a:solidFill>
                  <a:schemeClr val="tx1"/>
                </a:solidFill>
                <a:latin typeface="Times New Roman" pitchFamily="18" charset="0"/>
                <a:cs typeface="Times New Roman" pitchFamily="18" charset="0"/>
              </a:rPr>
              <a:t>Туристичний </a:t>
            </a:r>
            <a:r>
              <a:rPr lang="uk-UA" sz="3100" dirty="0">
                <a:solidFill>
                  <a:schemeClr val="tx1"/>
                </a:solidFill>
                <a:latin typeface="Times New Roman" pitchFamily="18" charset="0"/>
                <a:cs typeface="Times New Roman" pitchFamily="18" charset="0"/>
              </a:rPr>
              <a:t>збір сплачують громадяни України, іноземці, а також особи без громадянства, які прибувають на територію адміністративно-територіальної одиниці, на якій діє рішення сільської, селищної та міської ради про встановлення збору, та отримують послуги з тимчасового проживання (ночівлі) із зобов’язанням залишити місце перебування в зазначений строк.</a:t>
            </a:r>
            <a:endParaRPr lang="ru-RU" sz="3100" dirty="0">
              <a:solidFill>
                <a:schemeClr val="tx1"/>
              </a:solidFill>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33148884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Sveta\Desktop\ФІНАНСОВЕ ПРАВО\презентація\8953811.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contrast="19000"/>
                    </a14:imgEffect>
                  </a14:imgLayer>
                </a14:imgProps>
              </a:ex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107504" y="124512"/>
            <a:ext cx="8856984" cy="928224"/>
          </a:xfrm>
        </p:spPr>
        <p:style>
          <a:lnRef idx="2">
            <a:schemeClr val="accent6">
              <a:shade val="50000"/>
            </a:schemeClr>
          </a:lnRef>
          <a:fillRef idx="1">
            <a:schemeClr val="accent6"/>
          </a:fillRef>
          <a:effectRef idx="0">
            <a:schemeClr val="accent6"/>
          </a:effectRef>
          <a:fontRef idx="minor">
            <a:schemeClr val="lt1"/>
          </a:fontRef>
        </p:style>
        <p:txBody>
          <a:bodyPr/>
          <a:lstStyle/>
          <a:p>
            <a:r>
              <a:rPr lang="uk-UA" dirty="0" smtClean="0">
                <a:solidFill>
                  <a:schemeClr val="tx1"/>
                </a:solidFill>
                <a:latin typeface="Times New Roman" pitchFamily="18" charset="0"/>
                <a:cs typeface="Times New Roman" pitchFamily="18" charset="0"/>
              </a:rPr>
              <a:t>   </a:t>
            </a:r>
            <a:r>
              <a:rPr lang="uk-UA"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ЗБІР НЕ СТЯГУЄТЬСЯ</a:t>
            </a:r>
            <a:endParaRPr lang="ru-RU"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p:txBody>
      </p:sp>
      <p:graphicFrame>
        <p:nvGraphicFramePr>
          <p:cNvPr id="5" name="Объект 4"/>
          <p:cNvGraphicFramePr>
            <a:graphicFrameLocks noGrp="1"/>
          </p:cNvGraphicFramePr>
          <p:nvPr>
            <p:ph idx="1"/>
            <p:extLst>
              <p:ext uri="{D42A27DB-BD31-4B8C-83A1-F6EECF244321}">
                <p14:modId xmlns:p14="http://schemas.microsoft.com/office/powerpoint/2010/main" val="1856416467"/>
              </p:ext>
            </p:extLst>
          </p:nvPr>
        </p:nvGraphicFramePr>
        <p:xfrm>
          <a:off x="107504" y="1202380"/>
          <a:ext cx="8868560" cy="566124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0091165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3" descr="C:\Users\Sveta\Desktop\ФІНАНСОВЕ ПРАВО\презентація\fon-dlya-fotografiy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457200" y="27296"/>
            <a:ext cx="8229600" cy="980728"/>
          </a:xfrm>
        </p:spPr>
        <p:txBody>
          <a:bodyPr>
            <a:normAutofit/>
          </a:bodyPr>
          <a:lstStyle/>
          <a:p>
            <a:r>
              <a:rPr lang="uk-UA" sz="4000" dirty="0" smtClean="0">
                <a:effectLst>
                  <a:outerShdw blurRad="38100" dist="38100" dir="2700000" algn="tl">
                    <a:srgbClr val="000000">
                      <a:alpha val="43137"/>
                    </a:srgbClr>
                  </a:outerShdw>
                </a:effectLst>
                <a:latin typeface="Sylfaen" pitchFamily="18" charset="0"/>
                <a:cs typeface="Times New Roman" pitchFamily="18" charset="0"/>
              </a:rPr>
              <a:t> ПОДАТКОВІ АГЕНТИ</a:t>
            </a:r>
            <a:endParaRPr lang="ru-RU" sz="4000" dirty="0">
              <a:effectLst>
                <a:outerShdw blurRad="38100" dist="38100" dir="2700000" algn="tl">
                  <a:srgbClr val="000000">
                    <a:alpha val="43137"/>
                  </a:srgbClr>
                </a:outerShdw>
              </a:effectLst>
              <a:latin typeface="Sylfaen" pitchFamily="18" charset="0"/>
              <a:cs typeface="Times New Roman" pitchFamily="18" charset="0"/>
            </a:endParaRPr>
          </a:p>
        </p:txBody>
      </p:sp>
      <p:sp>
        <p:nvSpPr>
          <p:cNvPr id="4" name="Скругленный прямоугольник 3"/>
          <p:cNvSpPr/>
          <p:nvPr/>
        </p:nvSpPr>
        <p:spPr>
          <a:xfrm>
            <a:off x="6156176" y="3573016"/>
            <a:ext cx="2919585" cy="2499994"/>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uk-UA" sz="1600" dirty="0" smtClean="0">
              <a:latin typeface="Times New Roman" pitchFamily="18" charset="0"/>
              <a:cs typeface="Times New Roman" pitchFamily="18" charset="0"/>
            </a:endParaRPr>
          </a:p>
          <a:p>
            <a:pPr algn="ctr"/>
            <a:r>
              <a:rPr lang="uk-UA" sz="1600" dirty="0">
                <a:latin typeface="Times New Roman" pitchFamily="18" charset="0"/>
                <a:cs typeface="Times New Roman" pitchFamily="18" charset="0"/>
              </a:rPr>
              <a:t> </a:t>
            </a:r>
            <a:r>
              <a:rPr lang="uk-UA" sz="1600" dirty="0" smtClean="0">
                <a:latin typeface="Times New Roman" pitchFamily="18" charset="0"/>
                <a:cs typeface="Times New Roman" pitchFamily="18" charset="0"/>
              </a:rPr>
              <a:t>юридичними особами або фізичними особами - підприємцями, які уповноважуються сільською, селищною або міською радою справляти збір на умовах договору, укладеного з відповідною радою</a:t>
            </a:r>
          </a:p>
          <a:p>
            <a:pPr algn="ctr"/>
            <a:endParaRPr lang="ru-RU" dirty="0">
              <a:latin typeface="Times New Roman" pitchFamily="18" charset="0"/>
              <a:cs typeface="Times New Roman" pitchFamily="18" charset="0"/>
            </a:endParaRPr>
          </a:p>
        </p:txBody>
      </p:sp>
      <p:sp>
        <p:nvSpPr>
          <p:cNvPr id="5" name="Овал 4"/>
          <p:cNvSpPr/>
          <p:nvPr/>
        </p:nvSpPr>
        <p:spPr>
          <a:xfrm>
            <a:off x="2483768" y="1124744"/>
            <a:ext cx="4176464" cy="180020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uk-UA" dirty="0"/>
              <a:t>Згідно з рішенням органів місцевого самоврядування справляння збору може здійснюватися податковими </a:t>
            </a:r>
            <a:r>
              <a:rPr lang="uk-UA" dirty="0" smtClean="0"/>
              <a:t>агентами</a:t>
            </a:r>
            <a:endParaRPr lang="ru-RU" dirty="0"/>
          </a:p>
        </p:txBody>
      </p:sp>
      <p:sp>
        <p:nvSpPr>
          <p:cNvPr id="6" name="Скругленный прямоугольник 5"/>
          <p:cNvSpPr/>
          <p:nvPr/>
        </p:nvSpPr>
        <p:spPr>
          <a:xfrm>
            <a:off x="3104803" y="3573016"/>
            <a:ext cx="2907357" cy="2499994"/>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ru-RU" sz="1500" dirty="0" smtClean="0">
              <a:latin typeface="Times New Roman" pitchFamily="18" charset="0"/>
              <a:cs typeface="Times New Roman" pitchFamily="18" charset="0"/>
            </a:endParaRPr>
          </a:p>
          <a:p>
            <a:pPr algn="ctr"/>
            <a:r>
              <a:rPr lang="uk-UA" sz="1500" dirty="0">
                <a:latin typeface="Times New Roman" pitchFamily="18" charset="0"/>
                <a:cs typeface="Times New Roman" pitchFamily="18" charset="0"/>
              </a:rPr>
              <a:t> </a:t>
            </a:r>
            <a:r>
              <a:rPr lang="uk-UA" sz="1500" dirty="0" smtClean="0">
                <a:latin typeface="Times New Roman" pitchFamily="18" charset="0"/>
                <a:cs typeface="Times New Roman" pitchFamily="18" charset="0"/>
              </a:rPr>
              <a:t>квартирно-посередницькими організаціями, які направляють неорганізованих осіб на поселення у будинки (квартири), що належать фізичним особам на праві власності або на праві користування за договором найму</a:t>
            </a:r>
          </a:p>
          <a:p>
            <a:pPr algn="ctr"/>
            <a:endParaRPr lang="ru-RU" dirty="0"/>
          </a:p>
        </p:txBody>
      </p:sp>
      <p:sp>
        <p:nvSpPr>
          <p:cNvPr id="7" name="Скругленный прямоугольник 6"/>
          <p:cNvSpPr/>
          <p:nvPr/>
        </p:nvSpPr>
        <p:spPr>
          <a:xfrm>
            <a:off x="46793" y="3573016"/>
            <a:ext cx="2941031" cy="2499994"/>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uk-UA" sz="1600" dirty="0">
                <a:latin typeface="Times New Roman" pitchFamily="18" charset="0"/>
                <a:cs typeface="Times New Roman" pitchFamily="18" charset="0"/>
              </a:rPr>
              <a:t> </a:t>
            </a:r>
            <a:r>
              <a:rPr lang="uk-UA" sz="1600" dirty="0" smtClean="0">
                <a:latin typeface="Times New Roman" pitchFamily="18" charset="0"/>
                <a:cs typeface="Times New Roman" pitchFamily="18" charset="0"/>
              </a:rPr>
              <a:t>адміністраціями готелів, кемпінгів, мотелів, гуртожитків для приїжджих та іншими закладами готельного типу, санаторно-курортними </a:t>
            </a:r>
            <a:r>
              <a:rPr lang="ru-RU" sz="1600" dirty="0" smtClean="0">
                <a:latin typeface="Times New Roman" pitchFamily="18" charset="0"/>
                <a:cs typeface="Times New Roman" pitchFamily="18" charset="0"/>
              </a:rPr>
              <a:t>закладами</a:t>
            </a:r>
            <a:endParaRPr lang="ru-RU" sz="1600" dirty="0">
              <a:latin typeface="Times New Roman" pitchFamily="18" charset="0"/>
              <a:cs typeface="Times New Roman" pitchFamily="18" charset="0"/>
            </a:endParaRPr>
          </a:p>
          <a:p>
            <a:pPr marL="285750" indent="-285750" algn="ctr">
              <a:buFont typeface="Wingdings" pitchFamily="2" charset="2"/>
              <a:buChar char="Ø"/>
            </a:pPr>
            <a:endParaRPr lang="ru-RU" sz="1600" dirty="0">
              <a:latin typeface="Times New Roman" pitchFamily="18" charset="0"/>
              <a:cs typeface="Times New Roman" pitchFamily="18" charset="0"/>
            </a:endParaRPr>
          </a:p>
        </p:txBody>
      </p:sp>
      <p:cxnSp>
        <p:nvCxnSpPr>
          <p:cNvPr id="10" name="Прямая со стрелкой 9"/>
          <p:cNvCxnSpPr/>
          <p:nvPr/>
        </p:nvCxnSpPr>
        <p:spPr>
          <a:xfrm flipH="1">
            <a:off x="1907704" y="2708920"/>
            <a:ext cx="720080" cy="57606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2" name="Прямая со стрелкой 11"/>
          <p:cNvCxnSpPr/>
          <p:nvPr/>
        </p:nvCxnSpPr>
        <p:spPr>
          <a:xfrm>
            <a:off x="6516216" y="2708920"/>
            <a:ext cx="648072" cy="57606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4" name="Прямая со стрелкой 13"/>
          <p:cNvCxnSpPr/>
          <p:nvPr/>
        </p:nvCxnSpPr>
        <p:spPr>
          <a:xfrm>
            <a:off x="4572000" y="3032956"/>
            <a:ext cx="0" cy="39604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3881033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9" name="Picture 5" descr="C:\Users\Sveta\Desktop\ФІНАНСОВЕ ПРАВО\презентація\fon_127736234_orig_.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909567"/>
          </a:xfrm>
          <a:prstGeom prst="rect">
            <a:avLst/>
          </a:prstGeom>
          <a:noFill/>
          <a:extLst>
            <a:ext uri="{909E8E84-426E-40DD-AFC4-6F175D3DCCD1}">
              <a14:hiddenFill xmlns:a14="http://schemas.microsoft.com/office/drawing/2010/main">
                <a:solidFill>
                  <a:srgbClr val="FFFFFF"/>
                </a:solidFill>
              </a14:hiddenFill>
            </a:ext>
          </a:extLst>
        </p:spPr>
      </p:pic>
      <p:sp>
        <p:nvSpPr>
          <p:cNvPr id="4" name="Объект 2"/>
          <p:cNvSpPr>
            <a:spLocks noGrp="1"/>
          </p:cNvSpPr>
          <p:nvPr>
            <p:ph idx="1"/>
          </p:nvPr>
        </p:nvSpPr>
        <p:spPr/>
        <p:txBody>
          <a:bodyPr>
            <a:normAutofit/>
          </a:bodyPr>
          <a:lstStyle/>
          <a:p>
            <a:pPr algn="just"/>
            <a:endParaRPr lang="uk-UA" dirty="0" smtClean="0"/>
          </a:p>
          <a:p>
            <a:endParaRPr lang="ru-RU" dirty="0"/>
          </a:p>
        </p:txBody>
      </p:sp>
      <p:sp>
        <p:nvSpPr>
          <p:cNvPr id="14" name="Лента лицом вниз 13"/>
          <p:cNvSpPr/>
          <p:nvPr/>
        </p:nvSpPr>
        <p:spPr>
          <a:xfrm>
            <a:off x="17542" y="332656"/>
            <a:ext cx="9144000" cy="2870405"/>
          </a:xfrm>
          <a:prstGeom prst="ribbon">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uk-UA" sz="2100" dirty="0" smtClean="0">
              <a:solidFill>
                <a:schemeClr val="tx1">
                  <a:lumMod val="85000"/>
                  <a:lumOff val="15000"/>
                </a:schemeClr>
              </a:solidFill>
              <a:latin typeface="Times New Roman" pitchFamily="18" charset="0"/>
              <a:cs typeface="Times New Roman" pitchFamily="18" charset="0"/>
            </a:endParaRPr>
          </a:p>
          <a:p>
            <a:pPr algn="ctr"/>
            <a:r>
              <a:rPr lang="uk-UA" sz="2100" dirty="0" smtClean="0">
                <a:solidFill>
                  <a:schemeClr val="tx1">
                    <a:lumMod val="85000"/>
                    <a:lumOff val="15000"/>
                  </a:schemeClr>
                </a:solidFill>
                <a:latin typeface="Times New Roman" pitchFamily="18" charset="0"/>
                <a:cs typeface="Times New Roman" pitchFamily="18" charset="0"/>
              </a:rPr>
              <a:t>Відповідно </a:t>
            </a:r>
            <a:r>
              <a:rPr lang="uk-UA" sz="2100" dirty="0">
                <a:solidFill>
                  <a:schemeClr val="tx1">
                    <a:lumMod val="85000"/>
                    <a:lumOff val="15000"/>
                  </a:schemeClr>
                </a:solidFill>
                <a:latin typeface="Times New Roman" pitchFamily="18" charset="0"/>
                <a:cs typeface="Times New Roman" pitchFamily="18" charset="0"/>
              </a:rPr>
              <a:t>до законодавства, податкові агенти зі сплати туристичного збору при справлянні збору під час надання послуг, зазначають суму його окремим рядком у рахунку (квитанції) на проживання.</a:t>
            </a:r>
            <a:endParaRPr lang="ru-RU" sz="2100" dirty="0">
              <a:solidFill>
                <a:schemeClr val="tx1">
                  <a:lumMod val="85000"/>
                  <a:lumOff val="15000"/>
                </a:schemeClr>
              </a:solidFill>
              <a:latin typeface="Times New Roman" pitchFamily="18" charset="0"/>
              <a:cs typeface="Times New Roman" pitchFamily="18" charset="0"/>
            </a:endParaRPr>
          </a:p>
          <a:p>
            <a:pPr algn="ctr"/>
            <a:endParaRPr lang="ru-RU" sz="2100" dirty="0"/>
          </a:p>
        </p:txBody>
      </p:sp>
      <p:sp>
        <p:nvSpPr>
          <p:cNvPr id="15" name="Лента лицом вниз 14"/>
          <p:cNvSpPr/>
          <p:nvPr/>
        </p:nvSpPr>
        <p:spPr>
          <a:xfrm>
            <a:off x="0" y="3573016"/>
            <a:ext cx="9144000" cy="3051720"/>
          </a:xfrm>
          <a:prstGeom prst="ribbon">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solidFill>
                <a:schemeClr val="tx1">
                  <a:lumMod val="85000"/>
                  <a:lumOff val="15000"/>
                </a:schemeClr>
              </a:solidFill>
              <a:latin typeface="Times New Roman" pitchFamily="18" charset="0"/>
              <a:cs typeface="Times New Roman" pitchFamily="18" charset="0"/>
            </a:endParaRPr>
          </a:p>
          <a:p>
            <a:pPr algn="ctr"/>
            <a:r>
              <a:rPr lang="uk-UA" sz="1850" dirty="0">
                <a:solidFill>
                  <a:schemeClr val="tx1">
                    <a:lumMod val="85000"/>
                    <a:lumOff val="15000"/>
                  </a:schemeClr>
                </a:solidFill>
                <a:latin typeface="Times New Roman" pitchFamily="18" charset="0"/>
                <a:cs typeface="Times New Roman" pitchFamily="18" charset="0"/>
              </a:rPr>
              <a:t>Податковий агент, який має підрозділ без статусу юридичної особи, що надає послуги з тимчасового проживання не місцем реєстрації такого податкового агента, зобов’язаний зареєструвати такий підрозділ як податкового агента туристичного збору в органі державної податкової служби за місцезнаходженням підрозділу.</a:t>
            </a:r>
            <a:endParaRPr lang="ru-RU" sz="1850" dirty="0">
              <a:solidFill>
                <a:schemeClr val="tx1">
                  <a:lumMod val="85000"/>
                  <a:lumOff val="15000"/>
                </a:schemeClr>
              </a:solidFill>
              <a:latin typeface="Times New Roman" pitchFamily="18" charset="0"/>
              <a:cs typeface="Times New Roman" pitchFamily="18" charset="0"/>
            </a:endParaRPr>
          </a:p>
          <a:p>
            <a:pPr algn="ctr"/>
            <a:endParaRPr lang="ru-RU" dirty="0"/>
          </a:p>
        </p:txBody>
      </p:sp>
    </p:spTree>
    <p:extLst>
      <p:ext uri="{BB962C8B-B14F-4D97-AF65-F5344CB8AC3E}">
        <p14:creationId xmlns:p14="http://schemas.microsoft.com/office/powerpoint/2010/main" val="15442722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Users\Sveta\Desktop\ФІНАНСОВЕ ПРАВО\презентація\892301c3c5475257398162a6233e401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7676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473584" y="188640"/>
            <a:ext cx="8229600" cy="1143000"/>
          </a:xfrm>
        </p:spPr>
        <p:txBody>
          <a:bodyPr>
            <a:normAutofit/>
          </a:bodyPr>
          <a:lstStyle/>
          <a:p>
            <a:r>
              <a:rPr lang="uk-UA" sz="3200" dirty="0" smtClean="0">
                <a:ln w="18415" cmpd="sng">
                  <a:solidFill>
                    <a:srgbClr val="FFFFFF"/>
                  </a:solidFill>
                  <a:prstDash val="solid"/>
                </a:ln>
                <a:solidFill>
                  <a:srgbClr val="FFFFFF"/>
                </a:solidFill>
                <a:latin typeface="Times New Roman" pitchFamily="18" charset="0"/>
                <a:cs typeface="Times New Roman" pitchFamily="18" charset="0"/>
              </a:rPr>
              <a:t>БАЗА І СТАВКА ТУРИСТИЧНОГО ЗБОРУ</a:t>
            </a:r>
            <a:endParaRPr lang="ru-RU" sz="3200" dirty="0">
              <a:ln w="18415" cmpd="sng">
                <a:solidFill>
                  <a:srgbClr val="FFFFFF"/>
                </a:solidFill>
                <a:prstDash val="solid"/>
              </a:ln>
              <a:solidFill>
                <a:srgbClr val="FFFFFF"/>
              </a:solidFill>
              <a:latin typeface="Times New Roman" pitchFamily="18" charset="0"/>
              <a:cs typeface="Times New Roman" pitchFamily="18" charset="0"/>
            </a:endParaRPr>
          </a:p>
        </p:txBody>
      </p:sp>
      <p:sp>
        <p:nvSpPr>
          <p:cNvPr id="4" name="Скругленный прямоугольник 3"/>
          <p:cNvSpPr/>
          <p:nvPr/>
        </p:nvSpPr>
        <p:spPr>
          <a:xfrm>
            <a:off x="702289" y="1268760"/>
            <a:ext cx="3528392" cy="367240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uk-UA" sz="2400" dirty="0" smtClean="0">
              <a:solidFill>
                <a:schemeClr val="tx1"/>
              </a:solidFill>
              <a:latin typeface="Times New Roman" pitchFamily="18" charset="0"/>
              <a:cs typeface="Times New Roman" pitchFamily="18" charset="0"/>
            </a:endParaRPr>
          </a:p>
          <a:p>
            <a:pPr algn="ctr"/>
            <a:r>
              <a:rPr lang="uk-UA" sz="2200" dirty="0" smtClean="0">
                <a:solidFill>
                  <a:schemeClr val="tx1"/>
                </a:solidFill>
                <a:latin typeface="Times New Roman" pitchFamily="18" charset="0"/>
                <a:cs typeface="Times New Roman" pitchFamily="18" charset="0"/>
              </a:rPr>
              <a:t>Базою </a:t>
            </a:r>
            <a:r>
              <a:rPr lang="uk-UA" sz="2200" dirty="0">
                <a:solidFill>
                  <a:schemeClr val="tx1"/>
                </a:solidFill>
                <a:latin typeface="Times New Roman" pitchFamily="18" charset="0"/>
                <a:cs typeface="Times New Roman" pitchFamily="18" charset="0"/>
              </a:rPr>
              <a:t>справляння збору є вартість усього періоду проживання (ночівлі</a:t>
            </a:r>
            <a:r>
              <a:rPr lang="uk-UA" sz="2200" dirty="0" smtClean="0">
                <a:solidFill>
                  <a:schemeClr val="tx1"/>
                </a:solidFill>
                <a:latin typeface="Times New Roman" pitchFamily="18" charset="0"/>
                <a:cs typeface="Times New Roman" pitchFamily="18" charset="0"/>
              </a:rPr>
              <a:t>)</a:t>
            </a:r>
          </a:p>
          <a:p>
            <a:pPr algn="ctr"/>
            <a:r>
              <a:rPr lang="uk-UA" sz="2200" dirty="0" smtClean="0">
                <a:solidFill>
                  <a:schemeClr val="tx1"/>
                </a:solidFill>
                <a:latin typeface="Times New Roman" pitchFamily="18" charset="0"/>
                <a:cs typeface="Times New Roman" pitchFamily="18" charset="0"/>
              </a:rPr>
              <a:t> </a:t>
            </a:r>
            <a:r>
              <a:rPr lang="uk-UA" sz="2200" dirty="0">
                <a:solidFill>
                  <a:schemeClr val="tx1"/>
                </a:solidFill>
                <a:latin typeface="Times New Roman" pitchFamily="18" charset="0"/>
                <a:cs typeface="Times New Roman" pitchFamily="18" charset="0"/>
              </a:rPr>
              <a:t>в місцях розташування податкових </a:t>
            </a:r>
            <a:r>
              <a:rPr lang="uk-UA" sz="2200" dirty="0" smtClean="0">
                <a:solidFill>
                  <a:schemeClr val="tx1"/>
                </a:solidFill>
                <a:latin typeface="Times New Roman" pitchFamily="18" charset="0"/>
                <a:cs typeface="Times New Roman" pitchFamily="18" charset="0"/>
              </a:rPr>
              <a:t>агентів</a:t>
            </a:r>
          </a:p>
          <a:p>
            <a:pPr algn="ctr"/>
            <a:r>
              <a:rPr lang="uk-UA" sz="2200" dirty="0" smtClean="0">
                <a:solidFill>
                  <a:schemeClr val="tx1"/>
                </a:solidFill>
                <a:latin typeface="Times New Roman" pitchFamily="18" charset="0"/>
                <a:cs typeface="Times New Roman" pitchFamily="18" charset="0"/>
              </a:rPr>
              <a:t> </a:t>
            </a:r>
            <a:r>
              <a:rPr lang="uk-UA" sz="2200" dirty="0">
                <a:solidFill>
                  <a:schemeClr val="tx1"/>
                </a:solidFill>
                <a:latin typeface="Times New Roman" pitchFamily="18" charset="0"/>
                <a:cs typeface="Times New Roman" pitchFamily="18" charset="0"/>
              </a:rPr>
              <a:t>(в місцях справляння збору), за вирахуванням податку на додану вартість. </a:t>
            </a:r>
          </a:p>
          <a:p>
            <a:pPr algn="ctr"/>
            <a:endParaRPr lang="ru-RU" sz="2400" dirty="0">
              <a:latin typeface="Times New Roman" pitchFamily="18" charset="0"/>
              <a:cs typeface="Times New Roman" pitchFamily="18" charset="0"/>
            </a:endParaRPr>
          </a:p>
        </p:txBody>
      </p:sp>
      <p:sp>
        <p:nvSpPr>
          <p:cNvPr id="5" name="Скругленный прямоугольник 4"/>
          <p:cNvSpPr/>
          <p:nvPr/>
        </p:nvSpPr>
        <p:spPr>
          <a:xfrm>
            <a:off x="4932040" y="1268760"/>
            <a:ext cx="3600400" cy="367240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uk-UA" sz="2500" dirty="0" smtClean="0">
                <a:solidFill>
                  <a:schemeClr val="tx1"/>
                </a:solidFill>
                <a:latin typeface="Times New Roman" pitchFamily="18" charset="0"/>
                <a:cs typeface="Times New Roman" pitchFamily="18" charset="0"/>
              </a:rPr>
              <a:t>Ставка </a:t>
            </a:r>
            <a:br>
              <a:rPr lang="uk-UA" sz="2500" dirty="0" smtClean="0">
                <a:solidFill>
                  <a:schemeClr val="tx1"/>
                </a:solidFill>
                <a:latin typeface="Times New Roman" pitchFamily="18" charset="0"/>
                <a:cs typeface="Times New Roman" pitchFamily="18" charset="0"/>
              </a:rPr>
            </a:br>
            <a:r>
              <a:rPr lang="uk-UA" sz="2500" dirty="0" smtClean="0">
                <a:solidFill>
                  <a:schemeClr val="tx1"/>
                </a:solidFill>
                <a:latin typeface="Times New Roman" pitchFamily="18" charset="0"/>
                <a:cs typeface="Times New Roman" pitchFamily="18" charset="0"/>
              </a:rPr>
              <a:t>туристичного </a:t>
            </a:r>
            <a:r>
              <a:rPr lang="uk-UA" sz="2500" dirty="0">
                <a:solidFill>
                  <a:schemeClr val="tx1"/>
                </a:solidFill>
                <a:latin typeface="Times New Roman" pitchFamily="18" charset="0"/>
                <a:cs typeface="Times New Roman" pitchFamily="18" charset="0"/>
              </a:rPr>
              <a:t>збору встановлюється у розмірі від 0,5 до 1 відсотка до бази справляння.</a:t>
            </a:r>
            <a:endParaRPr lang="ru-RU" sz="2500" dirty="0">
              <a:solidFill>
                <a:schemeClr val="tx1"/>
              </a:solidFill>
              <a:latin typeface="Times New Roman" pitchFamily="18" charset="0"/>
              <a:cs typeface="Times New Roman" pitchFamily="18" charset="0"/>
            </a:endParaRPr>
          </a:p>
          <a:p>
            <a:pPr algn="ctr"/>
            <a:endParaRPr lang="ru-RU" dirty="0"/>
          </a:p>
        </p:txBody>
      </p:sp>
      <p:sp>
        <p:nvSpPr>
          <p:cNvPr id="6" name="Прямоугольник 5"/>
          <p:cNvSpPr/>
          <p:nvPr/>
        </p:nvSpPr>
        <p:spPr>
          <a:xfrm>
            <a:off x="683568" y="5589240"/>
            <a:ext cx="7776864" cy="1152128"/>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uk-UA" sz="2000" dirty="0" smtClean="0">
                <a:solidFill>
                  <a:schemeClr val="tx1"/>
                </a:solidFill>
                <a:latin typeface="Times New Roman" pitchFamily="18" charset="0"/>
                <a:cs typeface="Times New Roman" pitchFamily="18" charset="0"/>
              </a:rPr>
              <a:t>База </a:t>
            </a:r>
            <a:r>
              <a:rPr lang="uk-UA" sz="2000" dirty="0">
                <a:solidFill>
                  <a:schemeClr val="tx1"/>
                </a:solidFill>
                <a:latin typeface="Times New Roman" pitchFamily="18" charset="0"/>
                <a:cs typeface="Times New Roman" pitchFamily="18" charset="0"/>
              </a:rPr>
              <a:t>справляння </a:t>
            </a:r>
            <a:r>
              <a:rPr lang="uk-UA" sz="2000" dirty="0" smtClean="0">
                <a:solidFill>
                  <a:schemeClr val="tx1"/>
                </a:solidFill>
                <a:latin typeface="Times New Roman" pitchFamily="18" charset="0"/>
                <a:cs typeface="Times New Roman" pitchFamily="18" charset="0"/>
              </a:rPr>
              <a:t>збору (вартість тимчасового проживання</a:t>
            </a:r>
            <a:endParaRPr lang="uk-UA" sz="2000" dirty="0">
              <a:solidFill>
                <a:schemeClr val="tx1"/>
              </a:solidFill>
              <a:latin typeface="Times New Roman" pitchFamily="18" charset="0"/>
              <a:cs typeface="Times New Roman" pitchFamily="18" charset="0"/>
            </a:endParaRPr>
          </a:p>
          <a:p>
            <a:pPr algn="ctr"/>
            <a:r>
              <a:rPr lang="uk-UA" sz="2000" dirty="0">
                <a:solidFill>
                  <a:schemeClr val="tx1"/>
                </a:solidFill>
                <a:latin typeface="Times New Roman" pitchFamily="18" charset="0"/>
                <a:cs typeface="Times New Roman" pitchFamily="18" charset="0"/>
              </a:rPr>
              <a:t> в </a:t>
            </a:r>
            <a:r>
              <a:rPr lang="uk-UA" sz="2000" dirty="0" smtClean="0">
                <a:solidFill>
                  <a:schemeClr val="tx1"/>
                </a:solidFill>
                <a:latin typeface="Times New Roman" pitchFamily="18" charset="0"/>
                <a:cs typeface="Times New Roman" pitchFamily="18" charset="0"/>
              </a:rPr>
              <a:t>місцях, визначених ПКУ) × ставка збору → збір</a:t>
            </a:r>
            <a:endParaRPr lang="ru-RU" sz="2000" dirty="0"/>
          </a:p>
        </p:txBody>
      </p:sp>
      <p:sp>
        <p:nvSpPr>
          <p:cNvPr id="7" name="TextBox 6"/>
          <p:cNvSpPr txBox="1"/>
          <p:nvPr/>
        </p:nvSpPr>
        <p:spPr>
          <a:xfrm>
            <a:off x="2248124" y="5200829"/>
            <a:ext cx="4680520" cy="369332"/>
          </a:xfrm>
          <a:prstGeom prst="rect">
            <a:avLst/>
          </a:prstGeom>
          <a:noFill/>
        </p:spPr>
        <p:txBody>
          <a:bodyPr wrap="square" rtlCol="0">
            <a:spAutoFit/>
          </a:bodyPr>
          <a:lstStyle/>
          <a:p>
            <a:pPr algn="ctr"/>
            <a:r>
              <a:rPr lang="uk-UA" b="1" dirty="0">
                <a:solidFill>
                  <a:schemeClr val="bg1"/>
                </a:solidFill>
                <a:latin typeface="Times New Roman" pitchFamily="18" charset="0"/>
                <a:cs typeface="Times New Roman" pitchFamily="18" charset="0"/>
              </a:rPr>
              <a:t>Порядок обчислення туристичного збору</a:t>
            </a:r>
            <a:endParaRPr lang="ru-RU" b="1"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17737482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Users\Sveta\Desktop\ФІНАНСОВЕ ПРАВО\презентація\i4.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32000"/>
                    </a14:imgEffect>
                  </a14:imgLayer>
                </a14:imgProps>
              </a:ext>
              <a:ext uri="{28A0092B-C50C-407E-A947-70E740481C1C}">
                <a14:useLocalDpi xmlns:a14="http://schemas.microsoft.com/office/drawing/2010/main" val="0"/>
              </a:ext>
            </a:extLst>
          </a:blip>
          <a:srcRect/>
          <a:stretch>
            <a:fillRect/>
          </a:stretch>
        </p:blipFill>
        <p:spPr bwMode="auto">
          <a:xfrm>
            <a:off x="-1" y="0"/>
            <a:ext cx="9169609" cy="6877777"/>
          </a:xfrm>
          <a:prstGeom prst="rect">
            <a:avLst/>
          </a:prstGeom>
          <a:noFill/>
          <a:extLst>
            <a:ext uri="{909E8E84-426E-40DD-AFC4-6F175D3DCCD1}">
              <a14:hiddenFill xmlns:a14="http://schemas.microsoft.com/office/drawing/2010/main">
                <a:solidFill>
                  <a:srgbClr val="FFFFFF"/>
                </a:solidFill>
              </a14:hiddenFill>
            </a:ext>
          </a:extLst>
        </p:spPr>
      </p:pic>
      <p:sp>
        <p:nvSpPr>
          <p:cNvPr id="3" name="Объект 2"/>
          <p:cNvSpPr>
            <a:spLocks noGrp="1"/>
          </p:cNvSpPr>
          <p:nvPr>
            <p:ph idx="1"/>
          </p:nvPr>
        </p:nvSpPr>
        <p:spPr>
          <a:xfrm>
            <a:off x="467544" y="1124744"/>
            <a:ext cx="8229600" cy="4824536"/>
          </a:xfrm>
          <a:solidFill>
            <a:schemeClr val="lt1">
              <a:alpha val="45000"/>
            </a:schemeClr>
          </a:solidFill>
          <a:ln>
            <a:noFill/>
          </a:ln>
        </p:spPr>
        <p:style>
          <a:lnRef idx="2">
            <a:schemeClr val="accent5"/>
          </a:lnRef>
          <a:fillRef idx="1">
            <a:schemeClr val="lt1"/>
          </a:fillRef>
          <a:effectRef idx="0">
            <a:schemeClr val="accent5"/>
          </a:effectRef>
          <a:fontRef idx="minor">
            <a:schemeClr val="dk1"/>
          </a:fontRef>
        </p:style>
        <p:txBody>
          <a:bodyPr>
            <a:normAutofit/>
          </a:bodyPr>
          <a:lstStyle/>
          <a:p>
            <a:pPr marL="0" indent="0" algn="just">
              <a:buNone/>
            </a:pPr>
            <a:r>
              <a:rPr lang="uk-UA" dirty="0">
                <a:solidFill>
                  <a:schemeClr val="bg2">
                    <a:lumMod val="10000"/>
                  </a:schemeClr>
                </a:solidFill>
                <a:latin typeface="Times New Roman" pitchFamily="18" charset="0"/>
                <a:cs typeface="Times New Roman" pitchFamily="18" charset="0"/>
              </a:rPr>
              <a:t>До вартості проживання не включаються витрати на харчування чи побутові послуги (прання, чистка, лагодження та прасування одягу, взуття чи білизни), телефонні рахунки, оформлення закордонних паспортів, дозволів на в’їзд (виїзд), обов’язкове страхування, витрати на усний та письмовий переклади, інші документально оформлені витрати. пов’язані з правилами в’їзду.</a:t>
            </a:r>
            <a:endParaRPr lang="ru-RU" dirty="0">
              <a:solidFill>
                <a:schemeClr val="bg2">
                  <a:lumMod val="10000"/>
                </a:schemeClr>
              </a:solidFill>
              <a:latin typeface="Times New Roman" pitchFamily="18" charset="0"/>
              <a:cs typeface="Times New Roman" pitchFamily="18" charset="0"/>
            </a:endParaRPr>
          </a:p>
          <a:p>
            <a:endParaRPr lang="ru-RU" dirty="0"/>
          </a:p>
          <a:p>
            <a:endParaRPr lang="ru-RU" dirty="0"/>
          </a:p>
        </p:txBody>
      </p:sp>
    </p:spTree>
    <p:extLst>
      <p:ext uri="{BB962C8B-B14F-4D97-AF65-F5344CB8AC3E}">
        <p14:creationId xmlns:p14="http://schemas.microsoft.com/office/powerpoint/2010/main" val="21837912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Sveta\Desktop\ФІНАНСОВЕ ПРАВО\презентація\Silver-Money-Coins_zps6mbsyldf.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19000"/>
                    </a14:imgEffect>
                  </a14:imgLayer>
                </a14:imgProps>
              </a:ext>
              <a:ext uri="{28A0092B-C50C-407E-A947-70E740481C1C}">
                <a14:useLocalDpi xmlns:a14="http://schemas.microsoft.com/office/drawing/2010/main" val="0"/>
              </a:ext>
            </a:extLst>
          </a:blip>
          <a:srcRect/>
          <a:stretch>
            <a:fillRect/>
          </a:stretch>
        </p:blipFill>
        <p:spPr bwMode="auto">
          <a:xfrm>
            <a:off x="0" y="0"/>
            <a:ext cx="911445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uk-UA" sz="6000" b="1" spc="50" dirty="0" smtClean="0">
                <a:ln w="11430"/>
                <a:solidFill>
                  <a:srgbClr val="7030A0"/>
                </a:solidFill>
                <a:effectLst>
                  <a:outerShdw blurRad="76200" dist="50800" dir="5400000" algn="tl" rotWithShape="0">
                    <a:srgbClr val="000000">
                      <a:alpha val="65000"/>
                    </a:srgbClr>
                  </a:outerShdw>
                </a:effectLst>
                <a:latin typeface="Sylfaen" pitchFamily="18" charset="0"/>
              </a:rPr>
              <a:t>ПЛАТА</a:t>
            </a:r>
            <a:r>
              <a:rPr lang="uk-UA" sz="6000" b="1" spc="50" dirty="0" smtClean="0">
                <a:ln w="11430"/>
                <a:solidFill>
                  <a:srgbClr val="00B0F0"/>
                </a:solidFill>
                <a:effectLst>
                  <a:outerShdw blurRad="76200" dist="50800" dir="5400000" algn="tl" rotWithShape="0">
                    <a:srgbClr val="000000">
                      <a:alpha val="65000"/>
                    </a:srgbClr>
                  </a:outerShdw>
                </a:effectLst>
                <a:latin typeface="Sylfaen" pitchFamily="18" charset="0"/>
              </a:rPr>
              <a:t> </a:t>
            </a:r>
            <a:endParaRPr lang="ru-RU" sz="6000" b="1" spc="50" dirty="0">
              <a:ln w="11430"/>
              <a:solidFill>
                <a:srgbClr val="00B0F0"/>
              </a:solidFill>
              <a:effectLst>
                <a:outerShdw blurRad="76200" dist="50800" dir="5400000" algn="tl" rotWithShape="0">
                  <a:srgbClr val="000000">
                    <a:alpha val="65000"/>
                  </a:srgbClr>
                </a:outerShdw>
              </a:effectLst>
              <a:latin typeface="Sylfaen" pitchFamily="18" charset="0"/>
            </a:endParaRPr>
          </a:p>
        </p:txBody>
      </p:sp>
      <p:sp>
        <p:nvSpPr>
          <p:cNvPr id="3" name="Объект 2"/>
          <p:cNvSpPr>
            <a:spLocks noGrp="1"/>
          </p:cNvSpPr>
          <p:nvPr>
            <p:ph idx="1"/>
          </p:nvPr>
        </p:nvSpPr>
        <p:spPr>
          <a:xfrm>
            <a:off x="457200" y="1412776"/>
            <a:ext cx="8229600" cy="4896544"/>
          </a:xfrm>
          <a:gradFill>
            <a:gsLst>
              <a:gs pos="38770">
                <a:srgbClr val="C1D6FF">
                  <a:alpha val="40000"/>
                </a:srgbClr>
              </a:gs>
              <a:gs pos="0">
                <a:schemeClr val="accent1">
                  <a:tint val="50000"/>
                  <a:satMod val="300000"/>
                  <a:alpha val="34000"/>
                </a:schemeClr>
              </a:gs>
              <a:gs pos="35000">
                <a:schemeClr val="accent1">
                  <a:tint val="37000"/>
                  <a:satMod val="300000"/>
                  <a:alpha val="48000"/>
                </a:schemeClr>
              </a:gs>
              <a:gs pos="100000">
                <a:schemeClr val="accent1">
                  <a:tint val="15000"/>
                  <a:satMod val="350000"/>
                  <a:alpha val="50000"/>
                </a:schemeClr>
              </a:gs>
            </a:gsLst>
          </a:gradFill>
          <a:ln>
            <a:noFill/>
          </a:ln>
        </p:spPr>
        <p:style>
          <a:lnRef idx="1">
            <a:schemeClr val="accent1"/>
          </a:lnRef>
          <a:fillRef idx="2">
            <a:schemeClr val="accent1"/>
          </a:fillRef>
          <a:effectRef idx="1">
            <a:schemeClr val="accent1"/>
          </a:effectRef>
          <a:fontRef idx="minor">
            <a:schemeClr val="dk1"/>
          </a:fontRef>
        </p:style>
        <p:txBody>
          <a:bodyPr anchor="ctr">
            <a:normAutofit lnSpcReduction="10000"/>
          </a:bodyPr>
          <a:lstStyle/>
          <a:p>
            <a:pPr marL="0" indent="0" algn="ctr">
              <a:buNone/>
            </a:pPr>
            <a:endParaRPr lang="uk-UA" dirty="0" smtClean="0"/>
          </a:p>
          <a:p>
            <a:pPr marL="0" indent="0" algn="ctr">
              <a:lnSpc>
                <a:spcPct val="150000"/>
              </a:lnSpc>
              <a:buNone/>
            </a:pPr>
            <a:r>
              <a:rPr lang="uk-UA" dirty="0" smtClean="0">
                <a:solidFill>
                  <a:schemeClr val="tx1"/>
                </a:solidFill>
                <a:latin typeface="Times New Roman" pitchFamily="18" charset="0"/>
                <a:cs typeface="Times New Roman" pitchFamily="18" charset="0"/>
              </a:rPr>
              <a:t>Сума </a:t>
            </a:r>
            <a:r>
              <a:rPr lang="uk-UA" dirty="0">
                <a:solidFill>
                  <a:schemeClr val="tx1"/>
                </a:solidFill>
                <a:latin typeface="Times New Roman" pitchFamily="18" charset="0"/>
                <a:cs typeface="Times New Roman" pitchFamily="18" charset="0"/>
              </a:rPr>
              <a:t>туристичного збору, обчислена відповідно до податкової декларації </a:t>
            </a:r>
            <a:r>
              <a:rPr lang="uk-UA" dirty="0" smtClean="0">
                <a:solidFill>
                  <a:schemeClr val="tx1"/>
                </a:solidFill>
                <a:latin typeface="Times New Roman" pitchFamily="18" charset="0"/>
                <a:cs typeface="Times New Roman" pitchFamily="18" charset="0"/>
              </a:rPr>
              <a:t>за звітний квартал, сплачується </a:t>
            </a:r>
            <a:r>
              <a:rPr lang="uk-UA" dirty="0">
                <a:solidFill>
                  <a:schemeClr val="tx1"/>
                </a:solidFill>
                <a:latin typeface="Times New Roman" pitchFamily="18" charset="0"/>
                <a:cs typeface="Times New Roman" pitchFamily="18" charset="0"/>
              </a:rPr>
              <a:t>щоквартально, </a:t>
            </a:r>
            <a:r>
              <a:rPr lang="uk-UA" dirty="0" smtClean="0">
                <a:solidFill>
                  <a:schemeClr val="tx1"/>
                </a:solidFill>
                <a:latin typeface="Times New Roman" pitchFamily="18" charset="0"/>
                <a:cs typeface="Times New Roman" pitchFamily="18" charset="0"/>
              </a:rPr>
              <a:t/>
            </a:r>
            <a:br>
              <a:rPr lang="uk-UA" dirty="0" smtClean="0">
                <a:solidFill>
                  <a:schemeClr val="tx1"/>
                </a:solidFill>
                <a:latin typeface="Times New Roman" pitchFamily="18" charset="0"/>
                <a:cs typeface="Times New Roman" pitchFamily="18" charset="0"/>
              </a:rPr>
            </a:br>
            <a:r>
              <a:rPr lang="uk-UA" dirty="0" smtClean="0">
                <a:solidFill>
                  <a:schemeClr val="tx1"/>
                </a:solidFill>
                <a:latin typeface="Times New Roman" pitchFamily="18" charset="0"/>
                <a:cs typeface="Times New Roman" pitchFamily="18" charset="0"/>
              </a:rPr>
              <a:t>у </a:t>
            </a:r>
            <a:r>
              <a:rPr lang="uk-UA" dirty="0">
                <a:solidFill>
                  <a:schemeClr val="tx1"/>
                </a:solidFill>
                <a:latin typeface="Times New Roman" pitchFamily="18" charset="0"/>
                <a:cs typeface="Times New Roman" pitchFamily="18" charset="0"/>
              </a:rPr>
              <a:t>визначений для квартального </a:t>
            </a:r>
            <a:r>
              <a:rPr lang="uk-UA" dirty="0" smtClean="0">
                <a:solidFill>
                  <a:schemeClr val="tx1"/>
                </a:solidFill>
                <a:latin typeface="Times New Roman" pitchFamily="18" charset="0"/>
                <a:cs typeface="Times New Roman" pitchFamily="18" charset="0"/>
              </a:rPr>
              <a:t>звітного </a:t>
            </a:r>
            <a:r>
              <a:rPr lang="uk-UA" dirty="0">
                <a:solidFill>
                  <a:schemeClr val="tx1"/>
                </a:solidFill>
                <a:latin typeface="Times New Roman" pitchFamily="18" charset="0"/>
                <a:cs typeface="Times New Roman" pitchFamily="18" charset="0"/>
              </a:rPr>
              <a:t>періоду </a:t>
            </a:r>
            <a:r>
              <a:rPr lang="uk-UA" dirty="0" smtClean="0">
                <a:solidFill>
                  <a:schemeClr val="tx1"/>
                </a:solidFill>
                <a:latin typeface="Times New Roman" pitchFamily="18" charset="0"/>
                <a:cs typeface="Times New Roman" pitchFamily="18" charset="0"/>
              </a:rPr>
              <a:t>строк, за </a:t>
            </a:r>
            <a:r>
              <a:rPr lang="uk-UA" dirty="0">
                <a:solidFill>
                  <a:schemeClr val="tx1"/>
                </a:solidFill>
                <a:latin typeface="Times New Roman" pitchFamily="18" charset="0"/>
                <a:cs typeface="Times New Roman" pitchFamily="18" charset="0"/>
              </a:rPr>
              <a:t>місцезнаходженням податкових агентів.</a:t>
            </a:r>
            <a:endParaRPr lang="ru-RU" dirty="0">
              <a:solidFill>
                <a:schemeClr val="tx1"/>
              </a:solidFill>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28616545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04664"/>
            <a:ext cx="8229600" cy="5976664"/>
          </a:xfrm>
        </p:spPr>
        <p:style>
          <a:lnRef idx="1">
            <a:schemeClr val="accent2"/>
          </a:lnRef>
          <a:fillRef idx="3">
            <a:schemeClr val="accent2"/>
          </a:fillRef>
          <a:effectRef idx="2">
            <a:schemeClr val="accent2"/>
          </a:effectRef>
          <a:fontRef idx="minor">
            <a:schemeClr val="lt1"/>
          </a:fontRef>
        </p:style>
        <p:txBody>
          <a:bodyPr>
            <a:normAutofit/>
          </a:bodyPr>
          <a:lstStyle/>
          <a:p>
            <a:pPr marL="0" indent="0" algn="ctr">
              <a:buNone/>
            </a:pPr>
            <a:endParaRPr lang="ru-RU" sz="5400" dirty="0" smtClean="0"/>
          </a:p>
          <a:p>
            <a:pPr marL="0" indent="0" algn="ctr">
              <a:buNone/>
            </a:pPr>
            <a:endParaRPr lang="uk-UA" sz="7200" b="1" dirty="0" smtClean="0">
              <a:latin typeface="Times New Roman" pitchFamily="18" charset="0"/>
              <a:cs typeface="Times New Roman" pitchFamily="18" charset="0"/>
            </a:endParaRPr>
          </a:p>
          <a:p>
            <a:pPr marL="0" indent="0" algn="ctr">
              <a:buNone/>
            </a:pPr>
            <a:r>
              <a:rPr lang="uk-UA" sz="7200" b="1" dirty="0" smtClean="0">
                <a:latin typeface="Times New Roman" pitchFamily="18" charset="0"/>
                <a:cs typeface="Times New Roman" pitchFamily="18" charset="0"/>
              </a:rPr>
              <a:t>Дякуємо за увагу!</a:t>
            </a:r>
            <a:endParaRPr lang="uk-UA" sz="7200" b="1" dirty="0">
              <a:latin typeface="Times New Roman" pitchFamily="18" charset="0"/>
              <a:cs typeface="Times New Roman" pitchFamily="18" charset="0"/>
            </a:endParaRPr>
          </a:p>
        </p:txBody>
      </p:sp>
    </p:spTree>
    <p:extLst>
      <p:ext uri="{BB962C8B-B14F-4D97-AF65-F5344CB8AC3E}">
        <p14:creationId xmlns:p14="http://schemas.microsoft.com/office/powerpoint/2010/main" val="3501779914"/>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309</TotalTime>
  <Words>1019</Words>
  <Application>Microsoft Office PowerPoint</Application>
  <PresentationFormat>Экран (4:3)</PresentationFormat>
  <Paragraphs>70</Paragraphs>
  <Slides>18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Тема Office</vt:lpstr>
      <vt:lpstr>МІСЦЕВІ ЗБОРИ</vt:lpstr>
      <vt:lpstr>Збір за місця для паркування транспортних засобів</vt:lpstr>
      <vt:lpstr>ПЛАТНИКИ ЗБОРУ</vt:lpstr>
      <vt:lpstr>ОБ’ЄКТ ОПОДАТКУВАННЯ </vt:lpstr>
      <vt:lpstr>МІСЦЯ ДЛЯ ПАРКУВАННЯ ДЛЯ ОКРЕМИХ КАТЕГОРІЙ НАСЕЛЕННЯ</vt:lpstr>
      <vt:lpstr>БАЗА ОПОДАТКУВАННЯ</vt:lpstr>
      <vt:lpstr>ПОВНОВАЖЕННЯ ОРГАНІВ ВИКОНАВЧОЇ ВЛАДИ</vt:lpstr>
      <vt:lpstr>СТАВКА ЗБОРУ</vt:lpstr>
      <vt:lpstr>ПЛАТА ЗБОРУ ЗА МІСЦЯ ДЛЯ ПАРКУВАННЯ</vt:lpstr>
      <vt:lpstr>Туристичний збір</vt:lpstr>
      <vt:lpstr>ПЛАТНИКИ</vt:lpstr>
      <vt:lpstr>   ЗБІР НЕ СТЯГУЄТЬСЯ</vt:lpstr>
      <vt:lpstr> ПОДАТКОВІ АГЕНТИ</vt:lpstr>
      <vt:lpstr>Презентация PowerPoint</vt:lpstr>
      <vt:lpstr>БАЗА І СТАВКА ТУРИСТИЧНОГО ЗБОРУ</vt:lpstr>
      <vt:lpstr>Презентация PowerPoint</vt:lpstr>
      <vt:lpstr>ПЛАТА </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Sveta</dc:creator>
  <cp:lastModifiedBy>User</cp:lastModifiedBy>
  <cp:revision>70</cp:revision>
  <dcterms:created xsi:type="dcterms:W3CDTF">2017-04-23T19:38:37Z</dcterms:created>
  <dcterms:modified xsi:type="dcterms:W3CDTF">2017-06-13T18:42:52Z</dcterms:modified>
</cp:coreProperties>
</file>