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7" r:id="rId3"/>
    <p:sldId id="266" r:id="rId4"/>
    <p:sldId id="276" r:id="rId5"/>
    <p:sldId id="279" r:id="rId6"/>
    <p:sldId id="277" r:id="rId7"/>
    <p:sldId id="259" r:id="rId8"/>
    <p:sldId id="267" r:id="rId9"/>
    <p:sldId id="280" r:id="rId10"/>
    <p:sldId id="260" r:id="rId11"/>
    <p:sldId id="269" r:id="rId12"/>
    <p:sldId id="281" r:id="rId13"/>
    <p:sldId id="282" r:id="rId14"/>
    <p:sldId id="283" r:id="rId15"/>
    <p:sldId id="287" r:id="rId16"/>
    <p:sldId id="286" r:id="rId17"/>
    <p:sldId id="284" r:id="rId18"/>
    <p:sldId id="265" r:id="rId19"/>
    <p:sldId id="270" r:id="rId20"/>
    <p:sldId id="271" r:id="rId21"/>
    <p:sldId id="272" r:id="rId22"/>
    <p:sldId id="275"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78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A03191-E38A-4629-B914-A51E8E6894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CA6405B2-8CC0-4FD2-A2B1-85B259A24EBA}">
      <dgm:prSet>
        <dgm:style>
          <a:lnRef idx="1">
            <a:schemeClr val="accent6"/>
          </a:lnRef>
          <a:fillRef idx="2">
            <a:schemeClr val="accent6"/>
          </a:fillRef>
          <a:effectRef idx="1">
            <a:schemeClr val="accent6"/>
          </a:effectRef>
          <a:fontRef idx="minor">
            <a:schemeClr val="dk1"/>
          </a:fontRef>
        </dgm:style>
      </dgm:prSet>
      <dgm:spPr>
        <a:ln/>
      </dgm:spPr>
      <dgm:t>
        <a:bodyPr/>
        <a:lstStyle/>
        <a:p>
          <a:pPr algn="ctr" rtl="0"/>
          <a:r>
            <a:rPr lang="ru-RU" b="1" i="1" dirty="0" smtClean="0"/>
            <a:t>Платниками</a:t>
          </a:r>
          <a:r>
            <a:rPr lang="uk-UA" b="1" i="1" dirty="0" smtClean="0"/>
            <a:t> </a:t>
          </a:r>
          <a:r>
            <a:rPr lang="ru-RU" b="1" i="1" dirty="0" smtClean="0"/>
            <a:t>податку</a:t>
          </a:r>
          <a:r>
            <a:rPr lang="uk-UA" b="1" i="1" dirty="0" smtClean="0"/>
            <a:t> </a:t>
          </a:r>
          <a:r>
            <a:rPr lang="ru-RU" b="1" i="1" dirty="0" smtClean="0"/>
            <a:t>є: </a:t>
          </a:r>
          <a:endParaRPr lang="ru-RU" b="1" i="1" dirty="0"/>
        </a:p>
      </dgm:t>
    </dgm:pt>
    <dgm:pt modelId="{B5EA30AD-F5E5-434A-B4DE-13865D3533F4}" type="parTrans" cxnId="{23A8A82C-0BB8-4A62-AAFA-0F111970ED84}">
      <dgm:prSet/>
      <dgm:spPr/>
      <dgm:t>
        <a:bodyPr/>
        <a:lstStyle/>
        <a:p>
          <a:endParaRPr lang="ru-RU"/>
        </a:p>
      </dgm:t>
    </dgm:pt>
    <dgm:pt modelId="{8472EE00-AB54-4D14-BDA9-10527AC1BB81}" type="sibTrans" cxnId="{23A8A82C-0BB8-4A62-AAFA-0F111970ED84}">
      <dgm:prSet/>
      <dgm:spPr/>
      <dgm:t>
        <a:bodyPr/>
        <a:lstStyle/>
        <a:p>
          <a:endParaRPr lang="ru-RU"/>
        </a:p>
      </dgm:t>
    </dgm:pt>
    <dgm:pt modelId="{3DBE67F8-77F1-46CB-A083-B406908CEBFA}">
      <dgm:prSet>
        <dgm:style>
          <a:lnRef idx="1">
            <a:schemeClr val="accent6"/>
          </a:lnRef>
          <a:fillRef idx="2">
            <a:schemeClr val="accent6"/>
          </a:fillRef>
          <a:effectRef idx="1">
            <a:schemeClr val="accent6"/>
          </a:effectRef>
          <a:fontRef idx="minor">
            <a:schemeClr val="dk1"/>
          </a:fontRef>
        </dgm:style>
      </dgm:prSet>
      <dgm:spPr>
        <a:ln/>
      </dgm:spPr>
      <dgm:t>
        <a:bodyPr/>
        <a:lstStyle/>
        <a:p>
          <a:pPr rtl="0"/>
          <a:r>
            <a:rPr lang="ru-RU" dirty="0" smtClean="0"/>
            <a:t>а)</a:t>
          </a:r>
          <a:r>
            <a:rPr lang="uk-UA" dirty="0" smtClean="0"/>
            <a:t> </a:t>
          </a:r>
          <a:r>
            <a:rPr lang="ru-RU" dirty="0" smtClean="0"/>
            <a:t>власники земельних ділянок, земельних часток (паїв) </a:t>
          </a:r>
          <a:endParaRPr lang="ru-RU" dirty="0"/>
        </a:p>
      </dgm:t>
    </dgm:pt>
    <dgm:pt modelId="{5A6998E1-C5D8-4945-A353-FE8113EAE6F4}" type="parTrans" cxnId="{55F7F5F1-3B48-4009-B6E6-26B93610CF5E}">
      <dgm:prSet/>
      <dgm:spPr/>
      <dgm:t>
        <a:bodyPr/>
        <a:lstStyle/>
        <a:p>
          <a:endParaRPr lang="ru-RU"/>
        </a:p>
      </dgm:t>
    </dgm:pt>
    <dgm:pt modelId="{33B1EECD-C2FB-49ED-95D4-F0A1636EBCBE}" type="sibTrans" cxnId="{55F7F5F1-3B48-4009-B6E6-26B93610CF5E}">
      <dgm:prSet/>
      <dgm:spPr/>
      <dgm:t>
        <a:bodyPr/>
        <a:lstStyle/>
        <a:p>
          <a:endParaRPr lang="ru-RU"/>
        </a:p>
      </dgm:t>
    </dgm:pt>
    <dgm:pt modelId="{1BEC0907-1E7E-4139-8FC1-320AE3E139A3}">
      <dgm:prSet>
        <dgm:style>
          <a:lnRef idx="1">
            <a:schemeClr val="accent6"/>
          </a:lnRef>
          <a:fillRef idx="2">
            <a:schemeClr val="accent6"/>
          </a:fillRef>
          <a:effectRef idx="1">
            <a:schemeClr val="accent6"/>
          </a:effectRef>
          <a:fontRef idx="minor">
            <a:schemeClr val="dk1"/>
          </a:fontRef>
        </dgm:style>
      </dgm:prSet>
      <dgm:spPr>
        <a:ln/>
      </dgm:spPr>
      <dgm:t>
        <a:bodyPr/>
        <a:lstStyle/>
        <a:p>
          <a:pPr rtl="0"/>
          <a:r>
            <a:rPr lang="ru-RU" dirty="0" smtClean="0"/>
            <a:t>б) землекористувачі</a:t>
          </a:r>
          <a:endParaRPr lang="ru-RU" dirty="0"/>
        </a:p>
      </dgm:t>
    </dgm:pt>
    <dgm:pt modelId="{27434955-B943-483E-BAA7-BAE255D17C71}" type="parTrans" cxnId="{7A3D0055-0550-4DB5-BDCA-4D773AB4C890}">
      <dgm:prSet/>
      <dgm:spPr/>
      <dgm:t>
        <a:bodyPr/>
        <a:lstStyle/>
        <a:p>
          <a:endParaRPr lang="ru-RU"/>
        </a:p>
      </dgm:t>
    </dgm:pt>
    <dgm:pt modelId="{A9955A86-017F-49BB-8547-77FFE7B9E8A1}" type="sibTrans" cxnId="{7A3D0055-0550-4DB5-BDCA-4D773AB4C890}">
      <dgm:prSet/>
      <dgm:spPr/>
      <dgm:t>
        <a:bodyPr/>
        <a:lstStyle/>
        <a:p>
          <a:endParaRPr lang="ru-RU"/>
        </a:p>
      </dgm:t>
    </dgm:pt>
    <dgm:pt modelId="{F844F834-8139-4538-AE70-7ED7C20532C0}" type="pres">
      <dgm:prSet presAssocID="{9CA03191-E38A-4629-B914-A51E8E68945F}" presName="linear" presStyleCnt="0">
        <dgm:presLayoutVars>
          <dgm:animLvl val="lvl"/>
          <dgm:resizeHandles val="exact"/>
        </dgm:presLayoutVars>
      </dgm:prSet>
      <dgm:spPr/>
      <dgm:t>
        <a:bodyPr/>
        <a:lstStyle/>
        <a:p>
          <a:endParaRPr lang="ru-RU"/>
        </a:p>
      </dgm:t>
    </dgm:pt>
    <dgm:pt modelId="{7E4A1995-F932-4958-A689-331E732FD437}" type="pres">
      <dgm:prSet presAssocID="{CA6405B2-8CC0-4FD2-A2B1-85B259A24EBA}" presName="parentText" presStyleLbl="node1" presStyleIdx="0" presStyleCnt="3">
        <dgm:presLayoutVars>
          <dgm:chMax val="0"/>
          <dgm:bulletEnabled val="1"/>
        </dgm:presLayoutVars>
      </dgm:prSet>
      <dgm:spPr/>
      <dgm:t>
        <a:bodyPr/>
        <a:lstStyle/>
        <a:p>
          <a:endParaRPr lang="ru-RU"/>
        </a:p>
      </dgm:t>
    </dgm:pt>
    <dgm:pt modelId="{E586B0B0-5CF5-4232-B7A1-3CA69C0980B2}" type="pres">
      <dgm:prSet presAssocID="{8472EE00-AB54-4D14-BDA9-10527AC1BB81}" presName="spacer" presStyleCnt="0"/>
      <dgm:spPr/>
    </dgm:pt>
    <dgm:pt modelId="{A7DB7A86-6630-448B-8E43-7A19805C3BE6}" type="pres">
      <dgm:prSet presAssocID="{3DBE67F8-77F1-46CB-A083-B406908CEBFA}" presName="parentText" presStyleLbl="node1" presStyleIdx="1" presStyleCnt="3" custLinFactNeighborX="-1351" custLinFactNeighborY="34840">
        <dgm:presLayoutVars>
          <dgm:chMax val="0"/>
          <dgm:bulletEnabled val="1"/>
        </dgm:presLayoutVars>
      </dgm:prSet>
      <dgm:spPr/>
      <dgm:t>
        <a:bodyPr/>
        <a:lstStyle/>
        <a:p>
          <a:endParaRPr lang="ru-RU"/>
        </a:p>
      </dgm:t>
    </dgm:pt>
    <dgm:pt modelId="{5EC6AE21-BAC9-4982-BF4C-8A77704DF6FE}" type="pres">
      <dgm:prSet presAssocID="{33B1EECD-C2FB-49ED-95D4-F0A1636EBCBE}" presName="spacer" presStyleCnt="0"/>
      <dgm:spPr/>
    </dgm:pt>
    <dgm:pt modelId="{5BCEEBE8-1C7C-43B3-ADF8-3B42AF5BE752}" type="pres">
      <dgm:prSet presAssocID="{1BEC0907-1E7E-4139-8FC1-320AE3E139A3}" presName="parentText" presStyleLbl="node1" presStyleIdx="2" presStyleCnt="3">
        <dgm:presLayoutVars>
          <dgm:chMax val="0"/>
          <dgm:bulletEnabled val="1"/>
        </dgm:presLayoutVars>
      </dgm:prSet>
      <dgm:spPr/>
      <dgm:t>
        <a:bodyPr/>
        <a:lstStyle/>
        <a:p>
          <a:endParaRPr lang="ru-RU"/>
        </a:p>
      </dgm:t>
    </dgm:pt>
  </dgm:ptLst>
  <dgm:cxnLst>
    <dgm:cxn modelId="{E559D36D-5A82-4AFE-8F82-0B7F3529F80D}" type="presOf" srcId="{CA6405B2-8CC0-4FD2-A2B1-85B259A24EBA}" destId="{7E4A1995-F932-4958-A689-331E732FD437}" srcOrd="0" destOrd="0" presId="urn:microsoft.com/office/officeart/2005/8/layout/vList2"/>
    <dgm:cxn modelId="{89CAB13F-E416-4C85-BB79-0B31E75D8A01}" type="presOf" srcId="{1BEC0907-1E7E-4139-8FC1-320AE3E139A3}" destId="{5BCEEBE8-1C7C-43B3-ADF8-3B42AF5BE752}" srcOrd="0" destOrd="0" presId="urn:microsoft.com/office/officeart/2005/8/layout/vList2"/>
    <dgm:cxn modelId="{038418C0-0776-4B9F-82BB-AA0E0CBE61A8}" type="presOf" srcId="{3DBE67F8-77F1-46CB-A083-B406908CEBFA}" destId="{A7DB7A86-6630-448B-8E43-7A19805C3BE6}" srcOrd="0" destOrd="0" presId="urn:microsoft.com/office/officeart/2005/8/layout/vList2"/>
    <dgm:cxn modelId="{23A8A82C-0BB8-4A62-AAFA-0F111970ED84}" srcId="{9CA03191-E38A-4629-B914-A51E8E68945F}" destId="{CA6405B2-8CC0-4FD2-A2B1-85B259A24EBA}" srcOrd="0" destOrd="0" parTransId="{B5EA30AD-F5E5-434A-B4DE-13865D3533F4}" sibTransId="{8472EE00-AB54-4D14-BDA9-10527AC1BB81}"/>
    <dgm:cxn modelId="{55F7F5F1-3B48-4009-B6E6-26B93610CF5E}" srcId="{9CA03191-E38A-4629-B914-A51E8E68945F}" destId="{3DBE67F8-77F1-46CB-A083-B406908CEBFA}" srcOrd="1" destOrd="0" parTransId="{5A6998E1-C5D8-4945-A353-FE8113EAE6F4}" sibTransId="{33B1EECD-C2FB-49ED-95D4-F0A1636EBCBE}"/>
    <dgm:cxn modelId="{7A3D0055-0550-4DB5-BDCA-4D773AB4C890}" srcId="{9CA03191-E38A-4629-B914-A51E8E68945F}" destId="{1BEC0907-1E7E-4139-8FC1-320AE3E139A3}" srcOrd="2" destOrd="0" parTransId="{27434955-B943-483E-BAA7-BAE255D17C71}" sibTransId="{A9955A86-017F-49BB-8547-77FFE7B9E8A1}"/>
    <dgm:cxn modelId="{040B57C1-BFD8-467E-82DC-30A2B4771EE4}" type="presOf" srcId="{9CA03191-E38A-4629-B914-A51E8E68945F}" destId="{F844F834-8139-4538-AE70-7ED7C20532C0}" srcOrd="0" destOrd="0" presId="urn:microsoft.com/office/officeart/2005/8/layout/vList2"/>
    <dgm:cxn modelId="{433AAFA3-99F8-486F-8BB4-41026C08E187}" type="presParOf" srcId="{F844F834-8139-4538-AE70-7ED7C20532C0}" destId="{7E4A1995-F932-4958-A689-331E732FD437}" srcOrd="0" destOrd="0" presId="urn:microsoft.com/office/officeart/2005/8/layout/vList2"/>
    <dgm:cxn modelId="{E61E2356-03C8-4121-ABAE-F5CBB8C44BFF}" type="presParOf" srcId="{F844F834-8139-4538-AE70-7ED7C20532C0}" destId="{E586B0B0-5CF5-4232-B7A1-3CA69C0980B2}" srcOrd="1" destOrd="0" presId="urn:microsoft.com/office/officeart/2005/8/layout/vList2"/>
    <dgm:cxn modelId="{AD6DF767-8B0C-45DA-A001-549F83901DBA}" type="presParOf" srcId="{F844F834-8139-4538-AE70-7ED7C20532C0}" destId="{A7DB7A86-6630-448B-8E43-7A19805C3BE6}" srcOrd="2" destOrd="0" presId="urn:microsoft.com/office/officeart/2005/8/layout/vList2"/>
    <dgm:cxn modelId="{84304745-51BD-4E2B-902F-9ACB9D83148D}" type="presParOf" srcId="{F844F834-8139-4538-AE70-7ED7C20532C0}" destId="{5EC6AE21-BAC9-4982-BF4C-8A77704DF6FE}" srcOrd="3" destOrd="0" presId="urn:microsoft.com/office/officeart/2005/8/layout/vList2"/>
    <dgm:cxn modelId="{1F5A86DC-A753-4DC9-9D67-301432259B5C}" type="presParOf" srcId="{F844F834-8139-4538-AE70-7ED7C20532C0}" destId="{5BCEEBE8-1C7C-43B3-ADF8-3B42AF5BE75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EFFB18-D19D-429D-8279-7EDCAD8915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1405B5F8-6E33-4DDA-98EF-B64DB24DEC10}">
      <dgm:prSet>
        <dgm:style>
          <a:lnRef idx="1">
            <a:schemeClr val="accent4"/>
          </a:lnRef>
          <a:fillRef idx="2">
            <a:schemeClr val="accent4"/>
          </a:fillRef>
          <a:effectRef idx="1">
            <a:schemeClr val="accent4"/>
          </a:effectRef>
          <a:fontRef idx="minor">
            <a:schemeClr val="dk1"/>
          </a:fontRef>
        </dgm:style>
      </dgm:prSet>
      <dgm:spPr/>
      <dgm:t>
        <a:bodyPr/>
        <a:lstStyle/>
        <a:p>
          <a:pPr algn="ctr" rtl="0"/>
          <a:r>
            <a:rPr lang="ru-RU" b="1" i="1" dirty="0" smtClean="0">
              <a:effectLst/>
            </a:rPr>
            <a:t>Об’єктами оподаткування є:</a:t>
          </a:r>
          <a:endParaRPr lang="ru-RU" b="1" i="1" dirty="0">
            <a:effectLst/>
          </a:endParaRPr>
        </a:p>
      </dgm:t>
    </dgm:pt>
    <dgm:pt modelId="{4CD5DFDF-C6F6-4858-B96E-420F5020E218}" type="parTrans" cxnId="{44D5DEA7-0B3E-4873-842D-7103F76D88C6}">
      <dgm:prSet/>
      <dgm:spPr/>
      <dgm:t>
        <a:bodyPr/>
        <a:lstStyle/>
        <a:p>
          <a:endParaRPr lang="ru-RU"/>
        </a:p>
      </dgm:t>
    </dgm:pt>
    <dgm:pt modelId="{4B82A9BE-B3F7-4E9D-814E-9FC3EF6DE71B}" type="sibTrans" cxnId="{44D5DEA7-0B3E-4873-842D-7103F76D88C6}">
      <dgm:prSet/>
      <dgm:spPr/>
      <dgm:t>
        <a:bodyPr/>
        <a:lstStyle/>
        <a:p>
          <a:endParaRPr lang="ru-RU"/>
        </a:p>
      </dgm:t>
    </dgm:pt>
    <dgm:pt modelId="{952CE593-F125-467F-9586-E45E89DCCE88}">
      <dgm:prSet>
        <dgm:style>
          <a:lnRef idx="1">
            <a:schemeClr val="accent4"/>
          </a:lnRef>
          <a:fillRef idx="2">
            <a:schemeClr val="accent4"/>
          </a:fillRef>
          <a:effectRef idx="1">
            <a:schemeClr val="accent4"/>
          </a:effectRef>
          <a:fontRef idx="minor">
            <a:schemeClr val="dk1"/>
          </a:fontRef>
        </dgm:style>
      </dgm:prSet>
      <dgm:spPr/>
      <dgm:t>
        <a:bodyPr/>
        <a:lstStyle/>
        <a:p>
          <a:pPr rtl="0"/>
          <a:r>
            <a:rPr lang="ru-RU" dirty="0" smtClean="0"/>
            <a:t>- земельні ділянки, які перебувають у власності або користуванні</a:t>
          </a:r>
          <a:endParaRPr lang="ru-RU" dirty="0"/>
        </a:p>
      </dgm:t>
    </dgm:pt>
    <dgm:pt modelId="{CE5C9B0B-0AB9-4922-8BA5-DABAA75D7AB3}" type="parTrans" cxnId="{37395A10-6F26-45B1-9733-5FC0B3E47422}">
      <dgm:prSet/>
      <dgm:spPr/>
      <dgm:t>
        <a:bodyPr/>
        <a:lstStyle/>
        <a:p>
          <a:endParaRPr lang="ru-RU"/>
        </a:p>
      </dgm:t>
    </dgm:pt>
    <dgm:pt modelId="{1F703906-1E05-4CB6-ACC2-97317F2442D5}" type="sibTrans" cxnId="{37395A10-6F26-45B1-9733-5FC0B3E47422}">
      <dgm:prSet/>
      <dgm:spPr/>
      <dgm:t>
        <a:bodyPr/>
        <a:lstStyle/>
        <a:p>
          <a:endParaRPr lang="ru-RU"/>
        </a:p>
      </dgm:t>
    </dgm:pt>
    <dgm:pt modelId="{EF5976C5-497E-4297-9844-99168F7D5D9B}">
      <dgm:prSet>
        <dgm:style>
          <a:lnRef idx="1">
            <a:schemeClr val="accent4"/>
          </a:lnRef>
          <a:fillRef idx="2">
            <a:schemeClr val="accent4"/>
          </a:fillRef>
          <a:effectRef idx="1">
            <a:schemeClr val="accent4"/>
          </a:effectRef>
          <a:fontRef idx="minor">
            <a:schemeClr val="dk1"/>
          </a:fontRef>
        </dgm:style>
      </dgm:prSet>
      <dgm:spPr/>
      <dgm:t>
        <a:bodyPr/>
        <a:lstStyle/>
        <a:p>
          <a:pPr rtl="0"/>
          <a:r>
            <a:rPr lang="ru-RU" dirty="0" smtClean="0"/>
            <a:t>- земельні частки (паї), які перебувають у власності</a:t>
          </a:r>
          <a:endParaRPr lang="ru-RU" dirty="0"/>
        </a:p>
      </dgm:t>
    </dgm:pt>
    <dgm:pt modelId="{FF61FF49-028D-4204-9EF0-6A947BF383F1}" type="parTrans" cxnId="{FAC53CA1-C846-40FF-B79F-FA1E05FB5EC4}">
      <dgm:prSet/>
      <dgm:spPr/>
      <dgm:t>
        <a:bodyPr/>
        <a:lstStyle/>
        <a:p>
          <a:endParaRPr lang="ru-RU"/>
        </a:p>
      </dgm:t>
    </dgm:pt>
    <dgm:pt modelId="{26E00C52-F3C1-4B6B-AEE1-CEABFDEB874F}" type="sibTrans" cxnId="{FAC53CA1-C846-40FF-B79F-FA1E05FB5EC4}">
      <dgm:prSet/>
      <dgm:spPr/>
      <dgm:t>
        <a:bodyPr/>
        <a:lstStyle/>
        <a:p>
          <a:endParaRPr lang="ru-RU"/>
        </a:p>
      </dgm:t>
    </dgm:pt>
    <dgm:pt modelId="{AD43413B-8D92-4596-818F-94042D6E8F1F}" type="pres">
      <dgm:prSet presAssocID="{79EFFB18-D19D-429D-8279-7EDCAD891595}" presName="linear" presStyleCnt="0">
        <dgm:presLayoutVars>
          <dgm:animLvl val="lvl"/>
          <dgm:resizeHandles val="exact"/>
        </dgm:presLayoutVars>
      </dgm:prSet>
      <dgm:spPr/>
      <dgm:t>
        <a:bodyPr/>
        <a:lstStyle/>
        <a:p>
          <a:endParaRPr lang="ru-RU"/>
        </a:p>
      </dgm:t>
    </dgm:pt>
    <dgm:pt modelId="{49BEB47E-31AD-4098-87C7-21403B410AB8}" type="pres">
      <dgm:prSet presAssocID="{1405B5F8-6E33-4DDA-98EF-B64DB24DEC10}" presName="parentText" presStyleLbl="node1" presStyleIdx="0" presStyleCnt="3" custScaleY="76595" custLinFactY="-265" custLinFactNeighborX="-184" custLinFactNeighborY="-100000">
        <dgm:presLayoutVars>
          <dgm:chMax val="0"/>
          <dgm:bulletEnabled val="1"/>
        </dgm:presLayoutVars>
      </dgm:prSet>
      <dgm:spPr/>
      <dgm:t>
        <a:bodyPr/>
        <a:lstStyle/>
        <a:p>
          <a:endParaRPr lang="ru-RU"/>
        </a:p>
      </dgm:t>
    </dgm:pt>
    <dgm:pt modelId="{15987CC8-3C3A-4C14-A24A-DB062DA4ECCA}" type="pres">
      <dgm:prSet presAssocID="{4B82A9BE-B3F7-4E9D-814E-9FC3EF6DE71B}" presName="spacer" presStyleCnt="0"/>
      <dgm:spPr/>
    </dgm:pt>
    <dgm:pt modelId="{F923FFE6-ABA1-484E-A0D2-6D48608EDE23}" type="pres">
      <dgm:prSet presAssocID="{952CE593-F125-467F-9586-E45E89DCCE88}" presName="parentText" presStyleLbl="node1" presStyleIdx="1" presStyleCnt="3" custScaleY="87258">
        <dgm:presLayoutVars>
          <dgm:chMax val="0"/>
          <dgm:bulletEnabled val="1"/>
        </dgm:presLayoutVars>
      </dgm:prSet>
      <dgm:spPr/>
      <dgm:t>
        <a:bodyPr/>
        <a:lstStyle/>
        <a:p>
          <a:endParaRPr lang="ru-RU"/>
        </a:p>
      </dgm:t>
    </dgm:pt>
    <dgm:pt modelId="{2E74C21C-90C2-4273-8465-F585B58BCB57}" type="pres">
      <dgm:prSet presAssocID="{1F703906-1E05-4CB6-ACC2-97317F2442D5}" presName="spacer" presStyleCnt="0"/>
      <dgm:spPr/>
    </dgm:pt>
    <dgm:pt modelId="{94696454-767A-41BA-8C20-9A5504AB5A86}" type="pres">
      <dgm:prSet presAssocID="{EF5976C5-497E-4297-9844-99168F7D5D9B}" presName="parentText" presStyleLbl="node1" presStyleIdx="2" presStyleCnt="3" custScaleY="85701">
        <dgm:presLayoutVars>
          <dgm:chMax val="0"/>
          <dgm:bulletEnabled val="1"/>
        </dgm:presLayoutVars>
      </dgm:prSet>
      <dgm:spPr/>
      <dgm:t>
        <a:bodyPr/>
        <a:lstStyle/>
        <a:p>
          <a:endParaRPr lang="ru-RU"/>
        </a:p>
      </dgm:t>
    </dgm:pt>
  </dgm:ptLst>
  <dgm:cxnLst>
    <dgm:cxn modelId="{44D5DEA7-0B3E-4873-842D-7103F76D88C6}" srcId="{79EFFB18-D19D-429D-8279-7EDCAD891595}" destId="{1405B5F8-6E33-4DDA-98EF-B64DB24DEC10}" srcOrd="0" destOrd="0" parTransId="{4CD5DFDF-C6F6-4858-B96E-420F5020E218}" sibTransId="{4B82A9BE-B3F7-4E9D-814E-9FC3EF6DE71B}"/>
    <dgm:cxn modelId="{37395A10-6F26-45B1-9733-5FC0B3E47422}" srcId="{79EFFB18-D19D-429D-8279-7EDCAD891595}" destId="{952CE593-F125-467F-9586-E45E89DCCE88}" srcOrd="1" destOrd="0" parTransId="{CE5C9B0B-0AB9-4922-8BA5-DABAA75D7AB3}" sibTransId="{1F703906-1E05-4CB6-ACC2-97317F2442D5}"/>
    <dgm:cxn modelId="{7F8059FA-FB90-40EB-A648-39A8BDCF678D}" type="presOf" srcId="{952CE593-F125-467F-9586-E45E89DCCE88}" destId="{F923FFE6-ABA1-484E-A0D2-6D48608EDE23}" srcOrd="0" destOrd="0" presId="urn:microsoft.com/office/officeart/2005/8/layout/vList2"/>
    <dgm:cxn modelId="{54013D01-534C-4FBB-AD8B-D2646B66666B}" type="presOf" srcId="{1405B5F8-6E33-4DDA-98EF-B64DB24DEC10}" destId="{49BEB47E-31AD-4098-87C7-21403B410AB8}" srcOrd="0" destOrd="0" presId="urn:microsoft.com/office/officeart/2005/8/layout/vList2"/>
    <dgm:cxn modelId="{FAC53CA1-C846-40FF-B79F-FA1E05FB5EC4}" srcId="{79EFFB18-D19D-429D-8279-7EDCAD891595}" destId="{EF5976C5-497E-4297-9844-99168F7D5D9B}" srcOrd="2" destOrd="0" parTransId="{FF61FF49-028D-4204-9EF0-6A947BF383F1}" sibTransId="{26E00C52-F3C1-4B6B-AEE1-CEABFDEB874F}"/>
    <dgm:cxn modelId="{578EC0D0-5B76-4C7E-A8F7-FB678B08D142}" type="presOf" srcId="{79EFFB18-D19D-429D-8279-7EDCAD891595}" destId="{AD43413B-8D92-4596-818F-94042D6E8F1F}" srcOrd="0" destOrd="0" presId="urn:microsoft.com/office/officeart/2005/8/layout/vList2"/>
    <dgm:cxn modelId="{B8E3EA64-3C6E-472D-811B-B5BC19BA625A}" type="presOf" srcId="{EF5976C5-497E-4297-9844-99168F7D5D9B}" destId="{94696454-767A-41BA-8C20-9A5504AB5A86}" srcOrd="0" destOrd="0" presId="urn:microsoft.com/office/officeart/2005/8/layout/vList2"/>
    <dgm:cxn modelId="{61663F8F-536E-4F81-8467-F72CB62E2C08}" type="presParOf" srcId="{AD43413B-8D92-4596-818F-94042D6E8F1F}" destId="{49BEB47E-31AD-4098-87C7-21403B410AB8}" srcOrd="0" destOrd="0" presId="urn:microsoft.com/office/officeart/2005/8/layout/vList2"/>
    <dgm:cxn modelId="{FD954A6A-8FB2-4AF7-86E5-11554FFEAB8B}" type="presParOf" srcId="{AD43413B-8D92-4596-818F-94042D6E8F1F}" destId="{15987CC8-3C3A-4C14-A24A-DB062DA4ECCA}" srcOrd="1" destOrd="0" presId="urn:microsoft.com/office/officeart/2005/8/layout/vList2"/>
    <dgm:cxn modelId="{C145B98C-4B9B-4DF3-ADFA-A07C164409BA}" type="presParOf" srcId="{AD43413B-8D92-4596-818F-94042D6E8F1F}" destId="{F923FFE6-ABA1-484E-A0D2-6D48608EDE23}" srcOrd="2" destOrd="0" presId="urn:microsoft.com/office/officeart/2005/8/layout/vList2"/>
    <dgm:cxn modelId="{C890DCCA-337F-46B4-A85D-C4DCA4F61627}" type="presParOf" srcId="{AD43413B-8D92-4596-818F-94042D6E8F1F}" destId="{2E74C21C-90C2-4273-8465-F585B58BCB57}" srcOrd="3" destOrd="0" presId="urn:microsoft.com/office/officeart/2005/8/layout/vList2"/>
    <dgm:cxn modelId="{56797132-0A10-4A68-994B-99FC88DBB91F}" type="presParOf" srcId="{AD43413B-8D92-4596-818F-94042D6E8F1F}" destId="{94696454-767A-41BA-8C20-9A5504AB5A86}" srcOrd="4" destOrd="0" presId="urn:microsoft.com/office/officeart/2005/8/layout/vList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31DE58-052E-4886-90ED-7B34285ADD6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2345771E-2AAE-41A9-8D49-ABBD21EF3241}">
      <dgm:prSet custT="1">
        <dgm:style>
          <a:lnRef idx="1">
            <a:schemeClr val="accent3"/>
          </a:lnRef>
          <a:fillRef idx="2">
            <a:schemeClr val="accent3"/>
          </a:fillRef>
          <a:effectRef idx="1">
            <a:schemeClr val="accent3"/>
          </a:effectRef>
          <a:fontRef idx="minor">
            <a:schemeClr val="dk1"/>
          </a:fontRef>
        </dgm:style>
      </dgm:prSet>
      <dgm:spPr>
        <a:ln/>
      </dgm:spPr>
      <dgm:t>
        <a:bodyPr/>
        <a:lstStyle/>
        <a:p>
          <a:pPr algn="ctr" rtl="0"/>
          <a:r>
            <a:rPr lang="ru-RU" sz="2000" b="1" i="1" dirty="0" smtClean="0">
              <a:solidFill>
                <a:schemeClr val="tx1"/>
              </a:solidFill>
              <a:effectLst/>
            </a:rPr>
            <a:t>Базою оподаткування  є:</a:t>
          </a:r>
          <a:endParaRPr lang="ru-RU" sz="2000" b="1" i="1" dirty="0">
            <a:solidFill>
              <a:schemeClr val="tx1"/>
            </a:solidFill>
            <a:effectLst/>
          </a:endParaRPr>
        </a:p>
      </dgm:t>
    </dgm:pt>
    <dgm:pt modelId="{E76238C7-C248-4FE6-B178-5BAA661987F9}" type="parTrans" cxnId="{5FBE6F9A-09F6-4578-90B1-6B3A10770DD0}">
      <dgm:prSet/>
      <dgm:spPr/>
      <dgm:t>
        <a:bodyPr/>
        <a:lstStyle/>
        <a:p>
          <a:endParaRPr lang="ru-RU"/>
        </a:p>
      </dgm:t>
    </dgm:pt>
    <dgm:pt modelId="{C12F1065-8072-4F5A-B286-CB3B43524DC4}" type="sibTrans" cxnId="{5FBE6F9A-09F6-4578-90B1-6B3A10770DD0}">
      <dgm:prSet/>
      <dgm:spPr/>
      <dgm:t>
        <a:bodyPr/>
        <a:lstStyle/>
        <a:p>
          <a:endParaRPr lang="ru-RU"/>
        </a:p>
      </dgm:t>
    </dgm:pt>
    <dgm:pt modelId="{6321E5A6-43C4-4CFE-8F83-70CEAF5E869F}">
      <dgm:prSet>
        <dgm:style>
          <a:lnRef idx="1">
            <a:schemeClr val="accent3"/>
          </a:lnRef>
          <a:fillRef idx="2">
            <a:schemeClr val="accent3"/>
          </a:fillRef>
          <a:effectRef idx="1">
            <a:schemeClr val="accent3"/>
          </a:effectRef>
          <a:fontRef idx="minor">
            <a:schemeClr val="dk1"/>
          </a:fontRef>
        </dgm:style>
      </dgm:prSet>
      <dgm:spPr/>
      <dgm:t>
        <a:bodyPr/>
        <a:lstStyle/>
        <a:p>
          <a:pPr rtl="0"/>
          <a:r>
            <a:rPr lang="ru-RU" dirty="0" smtClean="0"/>
            <a:t>- нормативна грошова оцінка земельних ділянок з урахуванням коефіцієнта індексації</a:t>
          </a:r>
          <a:endParaRPr lang="ru-RU" dirty="0"/>
        </a:p>
      </dgm:t>
    </dgm:pt>
    <dgm:pt modelId="{E8C23DB0-6DAE-434B-B763-9F88EF13179A}" type="parTrans" cxnId="{D91AD04B-3F2B-4BB5-A883-B987DA4D226B}">
      <dgm:prSet/>
      <dgm:spPr/>
      <dgm:t>
        <a:bodyPr/>
        <a:lstStyle/>
        <a:p>
          <a:endParaRPr lang="ru-RU"/>
        </a:p>
      </dgm:t>
    </dgm:pt>
    <dgm:pt modelId="{542A5C8A-B34E-4668-A37A-312E332E474E}" type="sibTrans" cxnId="{D91AD04B-3F2B-4BB5-A883-B987DA4D226B}">
      <dgm:prSet/>
      <dgm:spPr/>
      <dgm:t>
        <a:bodyPr/>
        <a:lstStyle/>
        <a:p>
          <a:endParaRPr lang="ru-RU"/>
        </a:p>
      </dgm:t>
    </dgm:pt>
    <dgm:pt modelId="{A2CD0545-9167-4DF4-BF6E-130B454BEA83}">
      <dgm:prSet>
        <dgm:style>
          <a:lnRef idx="1">
            <a:schemeClr val="accent3"/>
          </a:lnRef>
          <a:fillRef idx="2">
            <a:schemeClr val="accent3"/>
          </a:fillRef>
          <a:effectRef idx="1">
            <a:schemeClr val="accent3"/>
          </a:effectRef>
          <a:fontRef idx="minor">
            <a:schemeClr val="dk1"/>
          </a:fontRef>
        </dgm:style>
      </dgm:prSet>
      <dgm:spPr/>
      <dgm:t>
        <a:bodyPr/>
        <a:lstStyle/>
        <a:p>
          <a:pPr rtl="0"/>
          <a:r>
            <a:rPr lang="ru-RU" dirty="0" smtClean="0"/>
            <a:t>- площа земельних ділянок, нормативну грошову оцінку яких не проведено</a:t>
          </a:r>
          <a:endParaRPr lang="ru-RU" dirty="0"/>
        </a:p>
      </dgm:t>
    </dgm:pt>
    <dgm:pt modelId="{E6A3D8B9-B820-488E-A30E-C13CE920F6FA}" type="parTrans" cxnId="{C90EA2A0-05DA-45F3-906A-DB289E93A98B}">
      <dgm:prSet/>
      <dgm:spPr/>
      <dgm:t>
        <a:bodyPr/>
        <a:lstStyle/>
        <a:p>
          <a:endParaRPr lang="ru-RU"/>
        </a:p>
      </dgm:t>
    </dgm:pt>
    <dgm:pt modelId="{A3173D68-2E46-4E81-9FE1-69A1FB294C3B}" type="sibTrans" cxnId="{C90EA2A0-05DA-45F3-906A-DB289E93A98B}">
      <dgm:prSet/>
      <dgm:spPr/>
      <dgm:t>
        <a:bodyPr/>
        <a:lstStyle/>
        <a:p>
          <a:endParaRPr lang="ru-RU"/>
        </a:p>
      </dgm:t>
    </dgm:pt>
    <dgm:pt modelId="{C65388CF-707F-4F61-AE0D-A7F4E1A86309}" type="pres">
      <dgm:prSet presAssocID="{D731DE58-052E-4886-90ED-7B34285ADD65}" presName="linear" presStyleCnt="0">
        <dgm:presLayoutVars>
          <dgm:animLvl val="lvl"/>
          <dgm:resizeHandles val="exact"/>
        </dgm:presLayoutVars>
      </dgm:prSet>
      <dgm:spPr/>
      <dgm:t>
        <a:bodyPr/>
        <a:lstStyle/>
        <a:p>
          <a:endParaRPr lang="ru-RU"/>
        </a:p>
      </dgm:t>
    </dgm:pt>
    <dgm:pt modelId="{7B80223C-42B0-48DE-932C-A083C4E8C99C}" type="pres">
      <dgm:prSet presAssocID="{2345771E-2AAE-41A9-8D49-ABBD21EF3241}" presName="parentText" presStyleLbl="node1" presStyleIdx="0" presStyleCnt="3" custLinFactY="-4676" custLinFactNeighborY="-100000">
        <dgm:presLayoutVars>
          <dgm:chMax val="0"/>
          <dgm:bulletEnabled val="1"/>
        </dgm:presLayoutVars>
      </dgm:prSet>
      <dgm:spPr/>
      <dgm:t>
        <a:bodyPr/>
        <a:lstStyle/>
        <a:p>
          <a:endParaRPr lang="ru-RU"/>
        </a:p>
      </dgm:t>
    </dgm:pt>
    <dgm:pt modelId="{6BE80BD9-85DC-4C31-A279-FFA20EBB8A8D}" type="pres">
      <dgm:prSet presAssocID="{C12F1065-8072-4F5A-B286-CB3B43524DC4}" presName="spacer" presStyleCnt="0"/>
      <dgm:spPr/>
    </dgm:pt>
    <dgm:pt modelId="{412F309F-FF3E-4249-AA9D-641DFD1AF2F8}" type="pres">
      <dgm:prSet presAssocID="{6321E5A6-43C4-4CFE-8F83-70CEAF5E869F}" presName="parentText" presStyleLbl="node1" presStyleIdx="1" presStyleCnt="3" custLinFactNeighborY="-9413">
        <dgm:presLayoutVars>
          <dgm:chMax val="0"/>
          <dgm:bulletEnabled val="1"/>
        </dgm:presLayoutVars>
      </dgm:prSet>
      <dgm:spPr/>
      <dgm:t>
        <a:bodyPr/>
        <a:lstStyle/>
        <a:p>
          <a:endParaRPr lang="ru-RU"/>
        </a:p>
      </dgm:t>
    </dgm:pt>
    <dgm:pt modelId="{69BA311C-83B8-4B42-AD59-5FC3558A4062}" type="pres">
      <dgm:prSet presAssocID="{542A5C8A-B34E-4668-A37A-312E332E474E}" presName="spacer" presStyleCnt="0"/>
      <dgm:spPr/>
    </dgm:pt>
    <dgm:pt modelId="{6F56D46C-D1FB-44A4-BF76-88D9A392379D}" type="pres">
      <dgm:prSet presAssocID="{A2CD0545-9167-4DF4-BF6E-130B454BEA83}" presName="parentText" presStyleLbl="node1" presStyleIdx="2" presStyleCnt="3" custLinFactY="7059" custLinFactNeighborY="100000">
        <dgm:presLayoutVars>
          <dgm:chMax val="0"/>
          <dgm:bulletEnabled val="1"/>
        </dgm:presLayoutVars>
      </dgm:prSet>
      <dgm:spPr/>
      <dgm:t>
        <a:bodyPr/>
        <a:lstStyle/>
        <a:p>
          <a:endParaRPr lang="ru-RU"/>
        </a:p>
      </dgm:t>
    </dgm:pt>
  </dgm:ptLst>
  <dgm:cxnLst>
    <dgm:cxn modelId="{D91AD04B-3F2B-4BB5-A883-B987DA4D226B}" srcId="{D731DE58-052E-4886-90ED-7B34285ADD65}" destId="{6321E5A6-43C4-4CFE-8F83-70CEAF5E869F}" srcOrd="1" destOrd="0" parTransId="{E8C23DB0-6DAE-434B-B763-9F88EF13179A}" sibTransId="{542A5C8A-B34E-4668-A37A-312E332E474E}"/>
    <dgm:cxn modelId="{C90EA2A0-05DA-45F3-906A-DB289E93A98B}" srcId="{D731DE58-052E-4886-90ED-7B34285ADD65}" destId="{A2CD0545-9167-4DF4-BF6E-130B454BEA83}" srcOrd="2" destOrd="0" parTransId="{E6A3D8B9-B820-488E-A30E-C13CE920F6FA}" sibTransId="{A3173D68-2E46-4E81-9FE1-69A1FB294C3B}"/>
    <dgm:cxn modelId="{5FBE6F9A-09F6-4578-90B1-6B3A10770DD0}" srcId="{D731DE58-052E-4886-90ED-7B34285ADD65}" destId="{2345771E-2AAE-41A9-8D49-ABBD21EF3241}" srcOrd="0" destOrd="0" parTransId="{E76238C7-C248-4FE6-B178-5BAA661987F9}" sibTransId="{C12F1065-8072-4F5A-B286-CB3B43524DC4}"/>
    <dgm:cxn modelId="{CBC06FEF-903C-4D22-8508-A6715F75E485}" type="presOf" srcId="{A2CD0545-9167-4DF4-BF6E-130B454BEA83}" destId="{6F56D46C-D1FB-44A4-BF76-88D9A392379D}" srcOrd="0" destOrd="0" presId="urn:microsoft.com/office/officeart/2005/8/layout/vList2"/>
    <dgm:cxn modelId="{7CB1949F-26CC-43FF-BDD8-B3768B344228}" type="presOf" srcId="{D731DE58-052E-4886-90ED-7B34285ADD65}" destId="{C65388CF-707F-4F61-AE0D-A7F4E1A86309}" srcOrd="0" destOrd="0" presId="urn:microsoft.com/office/officeart/2005/8/layout/vList2"/>
    <dgm:cxn modelId="{C5491FB6-11AD-4716-9ACD-5007A6F246B8}" type="presOf" srcId="{2345771E-2AAE-41A9-8D49-ABBD21EF3241}" destId="{7B80223C-42B0-48DE-932C-A083C4E8C99C}" srcOrd="0" destOrd="0" presId="urn:microsoft.com/office/officeart/2005/8/layout/vList2"/>
    <dgm:cxn modelId="{7F01388E-1CBC-4213-8113-54DB3F9237A7}" type="presOf" srcId="{6321E5A6-43C4-4CFE-8F83-70CEAF5E869F}" destId="{412F309F-FF3E-4249-AA9D-641DFD1AF2F8}" srcOrd="0" destOrd="0" presId="urn:microsoft.com/office/officeart/2005/8/layout/vList2"/>
    <dgm:cxn modelId="{EE9CDCEB-79DE-4FDF-89C2-E6D14B9831DE}" type="presParOf" srcId="{C65388CF-707F-4F61-AE0D-A7F4E1A86309}" destId="{7B80223C-42B0-48DE-932C-A083C4E8C99C}" srcOrd="0" destOrd="0" presId="urn:microsoft.com/office/officeart/2005/8/layout/vList2"/>
    <dgm:cxn modelId="{65E013C8-F351-4865-B79C-AC77B18D91EB}" type="presParOf" srcId="{C65388CF-707F-4F61-AE0D-A7F4E1A86309}" destId="{6BE80BD9-85DC-4C31-A279-FFA20EBB8A8D}" srcOrd="1" destOrd="0" presId="urn:microsoft.com/office/officeart/2005/8/layout/vList2"/>
    <dgm:cxn modelId="{EE55556D-ED4B-4FA4-919A-AE84895B43C4}" type="presParOf" srcId="{C65388CF-707F-4F61-AE0D-A7F4E1A86309}" destId="{412F309F-FF3E-4249-AA9D-641DFD1AF2F8}" srcOrd="2" destOrd="0" presId="urn:microsoft.com/office/officeart/2005/8/layout/vList2"/>
    <dgm:cxn modelId="{67CAC201-1EB2-46F5-BF05-A0D5E39419DF}" type="presParOf" srcId="{C65388CF-707F-4F61-AE0D-A7F4E1A86309}" destId="{69BA311C-83B8-4B42-AD59-5FC3558A4062}" srcOrd="3" destOrd="0" presId="urn:microsoft.com/office/officeart/2005/8/layout/vList2"/>
    <dgm:cxn modelId="{7A16C2EC-C061-4CFC-926E-E19E397FD5CA}" type="presParOf" srcId="{C65388CF-707F-4F61-AE0D-A7F4E1A86309}" destId="{6F56D46C-D1FB-44A4-BF76-88D9A392379D}" srcOrd="4"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4A1995-F932-4958-A689-331E732FD437}">
      <dsp:nvSpPr>
        <dsp:cNvPr id="0" name=""/>
        <dsp:cNvSpPr/>
      </dsp:nvSpPr>
      <dsp:spPr>
        <a:xfrm>
          <a:off x="0" y="82793"/>
          <a:ext cx="3744416" cy="794503"/>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ru-RU" sz="2000" b="1" i="1" kern="1200" dirty="0" smtClean="0"/>
            <a:t>Платниками</a:t>
          </a:r>
          <a:r>
            <a:rPr lang="uk-UA" sz="2000" b="1" i="1" kern="1200" dirty="0" smtClean="0"/>
            <a:t> </a:t>
          </a:r>
          <a:r>
            <a:rPr lang="ru-RU" sz="2000" b="1" i="1" kern="1200" dirty="0" smtClean="0"/>
            <a:t>податку</a:t>
          </a:r>
          <a:r>
            <a:rPr lang="uk-UA" sz="2000" b="1" i="1" kern="1200" dirty="0" smtClean="0"/>
            <a:t> </a:t>
          </a:r>
          <a:r>
            <a:rPr lang="ru-RU" sz="2000" b="1" i="1" kern="1200" dirty="0" smtClean="0"/>
            <a:t>є: </a:t>
          </a:r>
          <a:endParaRPr lang="ru-RU" sz="2000" b="1" i="1" kern="1200" dirty="0"/>
        </a:p>
      </dsp:txBody>
      <dsp:txXfrm>
        <a:off x="38784" y="121577"/>
        <a:ext cx="3666848" cy="716935"/>
      </dsp:txXfrm>
    </dsp:sp>
    <dsp:sp modelId="{A7DB7A86-6630-448B-8E43-7A19805C3BE6}">
      <dsp:nvSpPr>
        <dsp:cNvPr id="0" name=""/>
        <dsp:cNvSpPr/>
      </dsp:nvSpPr>
      <dsp:spPr>
        <a:xfrm>
          <a:off x="0" y="954964"/>
          <a:ext cx="3744416" cy="794503"/>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dirty="0" smtClean="0"/>
            <a:t>а)</a:t>
          </a:r>
          <a:r>
            <a:rPr lang="uk-UA" sz="2000" kern="1200" dirty="0" smtClean="0"/>
            <a:t> </a:t>
          </a:r>
          <a:r>
            <a:rPr lang="ru-RU" sz="2000" kern="1200" dirty="0" smtClean="0"/>
            <a:t>власники земельних ділянок, земельних часток (паїв) </a:t>
          </a:r>
          <a:endParaRPr lang="ru-RU" sz="2000" kern="1200" dirty="0"/>
        </a:p>
      </dsp:txBody>
      <dsp:txXfrm>
        <a:off x="38784" y="993748"/>
        <a:ext cx="3666848" cy="716935"/>
      </dsp:txXfrm>
    </dsp:sp>
    <dsp:sp modelId="{5BCEEBE8-1C7C-43B3-ADF8-3B42AF5BE752}">
      <dsp:nvSpPr>
        <dsp:cNvPr id="0" name=""/>
        <dsp:cNvSpPr/>
      </dsp:nvSpPr>
      <dsp:spPr>
        <a:xfrm>
          <a:off x="0" y="1786999"/>
          <a:ext cx="3744416" cy="794503"/>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dirty="0" smtClean="0"/>
            <a:t>б) землекористувачі</a:t>
          </a:r>
          <a:endParaRPr lang="ru-RU" sz="2000" kern="1200" dirty="0"/>
        </a:p>
      </dsp:txBody>
      <dsp:txXfrm>
        <a:off x="38784" y="1825783"/>
        <a:ext cx="3666848" cy="716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BEB47E-31AD-4098-87C7-21403B410AB8}">
      <dsp:nvSpPr>
        <dsp:cNvPr id="0" name=""/>
        <dsp:cNvSpPr/>
      </dsp:nvSpPr>
      <dsp:spPr>
        <a:xfrm>
          <a:off x="0" y="0"/>
          <a:ext cx="3960440" cy="1028345"/>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ru-RU" sz="2100" b="1" i="1" kern="1200" dirty="0" smtClean="0">
              <a:effectLst/>
            </a:rPr>
            <a:t>Об’єктами оподаткування є:</a:t>
          </a:r>
          <a:endParaRPr lang="ru-RU" sz="2100" b="1" i="1" kern="1200" dirty="0">
            <a:effectLst/>
          </a:endParaRPr>
        </a:p>
      </dsp:txBody>
      <dsp:txXfrm>
        <a:off x="50200" y="50200"/>
        <a:ext cx="3860040" cy="927945"/>
      </dsp:txXfrm>
    </dsp:sp>
    <dsp:sp modelId="{F923FFE6-ABA1-484E-A0D2-6D48608EDE23}">
      <dsp:nvSpPr>
        <dsp:cNvPr id="0" name=""/>
        <dsp:cNvSpPr/>
      </dsp:nvSpPr>
      <dsp:spPr>
        <a:xfrm>
          <a:off x="0" y="1161915"/>
          <a:ext cx="3960440" cy="1171504"/>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dirty="0" smtClean="0"/>
            <a:t>- земельні ділянки, які перебувають у власності або користуванні</a:t>
          </a:r>
          <a:endParaRPr lang="ru-RU" sz="2100" kern="1200" dirty="0"/>
        </a:p>
      </dsp:txBody>
      <dsp:txXfrm>
        <a:off x="57188" y="1219103"/>
        <a:ext cx="3846064" cy="1057128"/>
      </dsp:txXfrm>
    </dsp:sp>
    <dsp:sp modelId="{94696454-767A-41BA-8C20-9A5504AB5A86}">
      <dsp:nvSpPr>
        <dsp:cNvPr id="0" name=""/>
        <dsp:cNvSpPr/>
      </dsp:nvSpPr>
      <dsp:spPr>
        <a:xfrm>
          <a:off x="0" y="2402539"/>
          <a:ext cx="3960440" cy="115060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dirty="0" smtClean="0"/>
            <a:t>- земельні частки (паї), які перебувають у власності</a:t>
          </a:r>
          <a:endParaRPr lang="ru-RU" sz="2100" kern="1200" dirty="0"/>
        </a:p>
      </dsp:txBody>
      <dsp:txXfrm>
        <a:off x="56168" y="2458707"/>
        <a:ext cx="3848104" cy="10382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80223C-42B0-48DE-932C-A083C4E8C99C}">
      <dsp:nvSpPr>
        <dsp:cNvPr id="0" name=""/>
        <dsp:cNvSpPr/>
      </dsp:nvSpPr>
      <dsp:spPr>
        <a:xfrm>
          <a:off x="0" y="3"/>
          <a:ext cx="3816424" cy="1069818"/>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ru-RU" sz="2000" b="1" i="1" kern="1200" dirty="0" smtClean="0">
              <a:solidFill>
                <a:schemeClr val="tx1"/>
              </a:solidFill>
              <a:effectLst/>
            </a:rPr>
            <a:t>Базою оподаткування  є:</a:t>
          </a:r>
          <a:endParaRPr lang="ru-RU" sz="2000" b="1" i="1" kern="1200" dirty="0">
            <a:solidFill>
              <a:schemeClr val="tx1"/>
            </a:solidFill>
            <a:effectLst/>
          </a:endParaRPr>
        </a:p>
      </dsp:txBody>
      <dsp:txXfrm>
        <a:off x="52224" y="52227"/>
        <a:ext cx="3711976" cy="965370"/>
      </dsp:txXfrm>
    </dsp:sp>
    <dsp:sp modelId="{412F309F-FF3E-4249-AA9D-641DFD1AF2F8}">
      <dsp:nvSpPr>
        <dsp:cNvPr id="0" name=""/>
        <dsp:cNvSpPr/>
      </dsp:nvSpPr>
      <dsp:spPr>
        <a:xfrm>
          <a:off x="0" y="1224135"/>
          <a:ext cx="3816424" cy="1069818"/>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ru-RU" sz="1900" kern="1200" dirty="0" smtClean="0"/>
            <a:t>- нормативна грошова оцінка земельних ділянок з урахуванням коефіцієнта індексації</a:t>
          </a:r>
          <a:endParaRPr lang="ru-RU" sz="1900" kern="1200" dirty="0"/>
        </a:p>
      </dsp:txBody>
      <dsp:txXfrm>
        <a:off x="52224" y="1276359"/>
        <a:ext cx="3711976" cy="965370"/>
      </dsp:txXfrm>
    </dsp:sp>
    <dsp:sp modelId="{6F56D46C-D1FB-44A4-BF76-88D9A392379D}">
      <dsp:nvSpPr>
        <dsp:cNvPr id="0" name=""/>
        <dsp:cNvSpPr/>
      </dsp:nvSpPr>
      <dsp:spPr>
        <a:xfrm>
          <a:off x="0" y="2458573"/>
          <a:ext cx="3816424" cy="1069818"/>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ru-RU" sz="1900" kern="1200" dirty="0" smtClean="0"/>
            <a:t>- площа земельних ділянок, нормативну грошову оцінку яких не проведено</a:t>
          </a:r>
          <a:endParaRPr lang="ru-RU" sz="1900" kern="1200" dirty="0"/>
        </a:p>
      </dsp:txBody>
      <dsp:txXfrm>
        <a:off x="52224" y="2510797"/>
        <a:ext cx="3711976" cy="9653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13.06.2017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13.06.2017</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image" Target="../media/image3.jpeg"/><Relationship Id="rId16" Type="http://schemas.openxmlformats.org/officeDocument/2006/relationships/diagramColors" Target="../diagrams/colors3.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Sveta\Desktop\ФІНАНСОВЕ ПРАВО\презентація\agro_78_4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827584" y="260648"/>
            <a:ext cx="7772400" cy="1872208"/>
          </a:xfrm>
          <a:blipFill>
            <a:blip r:embed="rId3"/>
            <a:tile tx="0" ty="0" sx="100000" sy="100000" flip="none" algn="tl"/>
          </a:blipFill>
          <a:ln>
            <a:solidFill>
              <a:schemeClr val="bg2">
                <a:lumMod val="25000"/>
              </a:schemeClr>
            </a:solidFill>
          </a:ln>
        </p:spPr>
        <p:txBody>
          <a:bodyPr>
            <a:noAutofit/>
          </a:bodyPr>
          <a:lstStyle/>
          <a:p>
            <a:r>
              <a:rPr lang="uk-UA" sz="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itchFamily="34" charset="0"/>
              </a:rPr>
              <a:t>ПЛАТА ЗА ЗЕМЛЮ</a:t>
            </a:r>
            <a:endParaRPr lang="ru-RU" sz="6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itchFamily="34" charset="0"/>
            </a:endParaRPr>
          </a:p>
        </p:txBody>
      </p:sp>
      <p:sp>
        <p:nvSpPr>
          <p:cNvPr id="5" name="TextBox 4"/>
          <p:cNvSpPr txBox="1"/>
          <p:nvPr/>
        </p:nvSpPr>
        <p:spPr>
          <a:xfrm>
            <a:off x="467544" y="5446965"/>
            <a:ext cx="5112568" cy="923330"/>
          </a:xfrm>
          <a:prstGeom prst="rect">
            <a:avLst/>
          </a:prstGeom>
          <a:noFill/>
        </p:spPr>
        <p:txBody>
          <a:bodyPr wrap="square" rtlCol="0">
            <a:spAutoFit/>
          </a:bodyPr>
          <a:lstStyle/>
          <a:p>
            <a:r>
              <a:rPr lang="uk-UA"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Козинець І.Г., </a:t>
            </a:r>
            <a:r>
              <a:rPr lang="uk-UA"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ст.викл</a:t>
            </a:r>
            <a:r>
              <a:rPr lang="uk-UA"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кафедри цивільного, господарського права та процесу</a:t>
            </a:r>
          </a:p>
          <a:p>
            <a:r>
              <a:rPr lang="uk-UA" b="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Ігнатенко </a:t>
            </a:r>
            <a:r>
              <a:rPr lang="uk-UA" b="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С.В., </a:t>
            </a:r>
            <a:r>
              <a:rPr lang="uk-UA"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студентка гр. ПР-153</a:t>
            </a:r>
            <a:endParaRPr lang="ru-RU"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789388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Sveta\Desktop\ФІНАНСОВЕ ПРАВО\презентація\de5e619af28ccac56f00e1acfc0c6da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Схема 5"/>
          <p:cNvGraphicFramePr/>
          <p:nvPr>
            <p:extLst>
              <p:ext uri="{D42A27DB-BD31-4B8C-83A1-F6EECF244321}">
                <p14:modId xmlns:p14="http://schemas.microsoft.com/office/powerpoint/2010/main" val="2066053164"/>
              </p:ext>
            </p:extLst>
          </p:nvPr>
        </p:nvGraphicFramePr>
        <p:xfrm>
          <a:off x="395536" y="332656"/>
          <a:ext cx="3744416" cy="2664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Схема 7"/>
          <p:cNvGraphicFramePr/>
          <p:nvPr>
            <p:extLst>
              <p:ext uri="{D42A27DB-BD31-4B8C-83A1-F6EECF244321}">
                <p14:modId xmlns:p14="http://schemas.microsoft.com/office/powerpoint/2010/main" val="1120030193"/>
              </p:ext>
            </p:extLst>
          </p:nvPr>
        </p:nvGraphicFramePr>
        <p:xfrm>
          <a:off x="4579270" y="3221207"/>
          <a:ext cx="3960440" cy="36175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Схема 9"/>
          <p:cNvGraphicFramePr/>
          <p:nvPr>
            <p:extLst>
              <p:ext uri="{D42A27DB-BD31-4B8C-83A1-F6EECF244321}">
                <p14:modId xmlns:p14="http://schemas.microsoft.com/office/powerpoint/2010/main" val="2989473994"/>
              </p:ext>
            </p:extLst>
          </p:nvPr>
        </p:nvGraphicFramePr>
        <p:xfrm>
          <a:off x="323528" y="3212976"/>
          <a:ext cx="3816424" cy="352839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3315" name="Picture 3" descr="C:\Users\Sveta\Desktop\ФІНАНСОВЕ ПРАВО\презентація\20140904175615_0f38f_1280x1280.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716015" y="417637"/>
            <a:ext cx="3682919" cy="245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5015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veta\Desktop\ФІНАНСОВЕ ПРАВО\презентація\i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fontScale="90000"/>
          </a:bodyPr>
          <a:lstStyle/>
          <a:p>
            <a:r>
              <a:rPr lang="uk-UA" dirty="0" smtClean="0"/>
              <a:t/>
            </a:r>
            <a:br>
              <a:rPr lang="uk-UA" dirty="0" smtClean="0"/>
            </a:br>
            <a:r>
              <a:rPr lang="uk-U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Податковим </a:t>
            </a:r>
            <a:r>
              <a:rPr lang="uk-U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кодексом України встановлено:</a:t>
            </a:r>
            <a:r>
              <a:rPr lang="ru-RU" dirty="0">
                <a:ln w="18415" cmpd="sng">
                  <a:solidFill>
                    <a:srgbClr val="FFFFFF"/>
                  </a:solidFill>
                  <a:prstDash val="solid"/>
                </a:ln>
                <a:solidFill>
                  <a:srgbClr val="FFFF00"/>
                </a:solidFill>
                <a:effectLst>
                  <a:outerShdw blurRad="63500" dir="3600000" algn="tl" rotWithShape="0">
                    <a:srgbClr val="000000">
                      <a:alpha val="70000"/>
                    </a:srgbClr>
                  </a:outerShdw>
                </a:effectLst>
              </a:rPr>
              <a:t/>
            </a:r>
            <a:br>
              <a:rPr lang="ru-RU" dirty="0">
                <a:ln w="18415" cmpd="sng">
                  <a:solidFill>
                    <a:srgbClr val="FFFFFF"/>
                  </a:solidFill>
                  <a:prstDash val="solid"/>
                </a:ln>
                <a:solidFill>
                  <a:srgbClr val="FFFF00"/>
                </a:solidFill>
                <a:effectLst>
                  <a:outerShdw blurRad="63500" dir="3600000" algn="tl" rotWithShape="0">
                    <a:srgbClr val="000000">
                      <a:alpha val="70000"/>
                    </a:srgbClr>
                  </a:outerShdw>
                </a:effectLst>
              </a:rPr>
            </a:br>
            <a:endParaRPr lang="ru-RU" dirty="0">
              <a:solidFill>
                <a:srgbClr val="FFFF00"/>
              </a:solidFill>
            </a:endParaRPr>
          </a:p>
        </p:txBody>
      </p:sp>
      <p:sp>
        <p:nvSpPr>
          <p:cNvPr id="3" name="Объект 2"/>
          <p:cNvSpPr>
            <a:spLocks noGrp="1"/>
          </p:cNvSpPr>
          <p:nvPr>
            <p:ph idx="1"/>
          </p:nvPr>
        </p:nvSpPr>
        <p:spPr>
          <a:xfrm>
            <a:off x="457200" y="1600200"/>
            <a:ext cx="8229600" cy="5069160"/>
          </a:xfrm>
        </p:spPr>
        <p:txBody>
          <a:bodyPr>
            <a:normAutofit fontScale="85000" lnSpcReduction="20000"/>
          </a:bodyPr>
          <a:lstStyle/>
          <a:p>
            <a:pPr marL="0" indent="0" algn="just">
              <a:buNone/>
            </a:pPr>
            <a:r>
              <a:rPr lang="uk-UA" sz="3600" dirty="0" smtClean="0"/>
              <a:t>- </a:t>
            </a:r>
            <a:r>
              <a:rPr lang="uk-UA" sz="3600" dirty="0">
                <a:latin typeface="Times New Roman" pitchFamily="18" charset="0"/>
                <a:cs typeface="Times New Roman" pitchFamily="18" charset="0"/>
              </a:rPr>
              <a:t>Оподаткування земельних ділянок, наданих на землях лісогосподарського призначення (незалежно від місцезнаходження) земельним </a:t>
            </a:r>
            <a:r>
              <a:rPr lang="uk-UA" sz="3600" dirty="0" smtClean="0">
                <a:latin typeface="Times New Roman" pitchFamily="18" charset="0"/>
                <a:cs typeface="Times New Roman" pitchFamily="18" charset="0"/>
              </a:rPr>
              <a:t>податком (ст.273 ПКУ);</a:t>
            </a:r>
            <a:endParaRPr lang="ru-RU" sz="3600" dirty="0">
              <a:latin typeface="Times New Roman" pitchFamily="18" charset="0"/>
              <a:cs typeface="Times New Roman" pitchFamily="18" charset="0"/>
            </a:endParaRPr>
          </a:p>
          <a:p>
            <a:pPr marL="0" indent="0" algn="just">
              <a:buNone/>
            </a:pPr>
            <a:r>
              <a:rPr lang="uk-UA" sz="3600" dirty="0">
                <a:latin typeface="Times New Roman" pitchFamily="18" charset="0"/>
                <a:cs typeface="Times New Roman" pitchFamily="18" charset="0"/>
              </a:rPr>
              <a:t>- Ставка земельного податку за земельні ділянки, нормативну грошову оцінку яких проведено (незалежно від місцезнаходження) (ст.274 ПКУ);</a:t>
            </a:r>
            <a:endParaRPr lang="ru-RU" sz="3600" dirty="0">
              <a:latin typeface="Times New Roman" pitchFamily="18" charset="0"/>
              <a:cs typeface="Times New Roman" pitchFamily="18" charset="0"/>
            </a:endParaRPr>
          </a:p>
          <a:p>
            <a:pPr marL="0" indent="0" algn="just">
              <a:buNone/>
            </a:pPr>
            <a:r>
              <a:rPr lang="uk-UA" sz="3600" dirty="0">
                <a:latin typeface="Times New Roman" pitchFamily="18" charset="0"/>
                <a:cs typeface="Times New Roman" pitchFamily="18" charset="0"/>
              </a:rPr>
              <a:t>- Ставки земельного податку за земельні ділянки, розташовані за межами населених пунктів, нормативну грошову оцінку яких не проведено (ст.277 ПКУ);</a:t>
            </a:r>
            <a:endParaRPr lang="ru-RU" sz="3600" dirty="0">
              <a:latin typeface="Times New Roman" pitchFamily="18" charset="0"/>
              <a:cs typeface="Times New Roman" pitchFamily="18" charset="0"/>
            </a:endParaRPr>
          </a:p>
          <a:p>
            <a:pPr marL="0" indent="0" algn="just">
              <a:buNone/>
            </a:pPr>
            <a:endParaRPr lang="ru-RU" dirty="0"/>
          </a:p>
        </p:txBody>
      </p:sp>
    </p:spTree>
    <p:extLst>
      <p:ext uri="{BB962C8B-B14F-4D97-AF65-F5344CB8AC3E}">
        <p14:creationId xmlns:p14="http://schemas.microsoft.com/office/powerpoint/2010/main" val="2061532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veta\Desktop\ФІНАНСОВЕ ПРАВО\презентація\fon_127736234_orig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64" y="0"/>
            <a:ext cx="916766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1282154"/>
          </a:xfrm>
        </p:spPr>
        <p:style>
          <a:lnRef idx="2">
            <a:schemeClr val="accent5"/>
          </a:lnRef>
          <a:fillRef idx="1">
            <a:schemeClr val="lt1"/>
          </a:fillRef>
          <a:effectRef idx="0">
            <a:schemeClr val="accent5"/>
          </a:effectRef>
          <a:fontRef idx="minor">
            <a:schemeClr val="dk1"/>
          </a:fontRef>
        </p:style>
        <p:txBody>
          <a:bodyPr>
            <a:normAutofit fontScale="90000"/>
          </a:bodyPr>
          <a:lstStyle/>
          <a:p>
            <a:r>
              <a:rPr lang="ru-RU" sz="2800" b="1" dirty="0" smtClean="0"/>
              <a:t/>
            </a:r>
            <a:br>
              <a:rPr lang="ru-RU" sz="2800" b="1" dirty="0" smtClean="0"/>
            </a:br>
            <a:r>
              <a:rPr lang="uk-UA" sz="2800" b="1" dirty="0" smtClean="0">
                <a:latin typeface="Times New Roman" pitchFamily="18" charset="0"/>
                <a:cs typeface="Times New Roman" pitchFamily="18" charset="0"/>
              </a:rPr>
              <a:t>Оподаткування земельних ділянок, наданих на землях лісогосподарського призначення (незалежно від місцезнаходження), земельним податком</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457200" y="1600200"/>
            <a:ext cx="8229600" cy="4853136"/>
          </a:xfrm>
        </p:spPr>
        <p:txBody>
          <a:bodyPr>
            <a:normAutofit/>
          </a:bodyPr>
          <a:lstStyle/>
          <a:p>
            <a:pPr marL="0" indent="0" algn="just">
              <a:buNone/>
            </a:pPr>
            <a:r>
              <a:rPr lang="ru-RU" sz="3400" dirty="0" smtClean="0"/>
              <a:t>    </a:t>
            </a:r>
            <a:r>
              <a:rPr lang="uk-UA" sz="3400" dirty="0" smtClean="0">
                <a:latin typeface="Times New Roman" pitchFamily="18" charset="0"/>
                <a:cs typeface="Times New Roman" pitchFamily="18" charset="0"/>
              </a:rPr>
              <a:t>Податок за лісові землі справляється як складова рентної плати, що визначається податковим законодавством</a:t>
            </a:r>
            <a:r>
              <a:rPr lang="ru-RU" sz="3400" dirty="0" smtClean="0">
                <a:latin typeface="Times New Roman" pitchFamily="18" charset="0"/>
                <a:cs typeface="Times New Roman" pitchFamily="18" charset="0"/>
              </a:rPr>
              <a:t>.</a:t>
            </a:r>
          </a:p>
          <a:p>
            <a:pPr marL="0" indent="0" algn="just">
              <a:buNone/>
            </a:pPr>
            <a:r>
              <a:rPr lang="ru-RU" sz="3400" dirty="0" smtClean="0">
                <a:latin typeface="Times New Roman" pitchFamily="18" charset="0"/>
                <a:cs typeface="Times New Roman" pitchFamily="18" charset="0"/>
              </a:rPr>
              <a:t>    Ставки </a:t>
            </a:r>
            <a:r>
              <a:rPr lang="uk-UA" sz="3400" dirty="0" smtClean="0">
                <a:latin typeface="Times New Roman" pitchFamily="18" charset="0"/>
                <a:cs typeface="Times New Roman" pitchFamily="18" charset="0"/>
              </a:rPr>
              <a:t>податку за один гектар нелісових земель, які надані у встановленому порядку та використовуються для потреб лісового господарства, встановлюються відповідно до статті </a:t>
            </a:r>
            <a:r>
              <a:rPr lang="ru-RU" sz="3400" dirty="0" smtClean="0">
                <a:latin typeface="Times New Roman" pitchFamily="18" charset="0"/>
                <a:cs typeface="Times New Roman" pitchFamily="18" charset="0"/>
              </a:rPr>
              <a:t>274 </a:t>
            </a:r>
            <a:r>
              <a:rPr lang="uk-UA" sz="3400" dirty="0" smtClean="0">
                <a:latin typeface="Times New Roman" pitchFamily="18" charset="0"/>
                <a:cs typeface="Times New Roman" pitchFamily="18" charset="0"/>
              </a:rPr>
              <a:t>П</a:t>
            </a:r>
            <a:r>
              <a:rPr lang="ru-RU" sz="3400" dirty="0">
                <a:latin typeface="Times New Roman" pitchFamily="18" charset="0"/>
                <a:cs typeface="Times New Roman" pitchFamily="18" charset="0"/>
              </a:rPr>
              <a:t>К</a:t>
            </a:r>
            <a:r>
              <a:rPr lang="uk-UA" sz="3400" dirty="0">
                <a:latin typeface="Times New Roman" pitchFamily="18" charset="0"/>
                <a:cs typeface="Times New Roman" pitchFamily="18" charset="0"/>
              </a:rPr>
              <a:t>У</a:t>
            </a:r>
            <a:r>
              <a:rPr lang="ru-RU" sz="3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709532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veta\Desktop\ФІНАНСОВЕ ПРАВО\презентація\NZ-JPvgC_B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63"/>
            <a:ext cx="9144000" cy="686786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1210146"/>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ru-RU" sz="2800" b="1" dirty="0" smtClean="0">
                <a:latin typeface="Times New Roman"/>
                <a:ea typeface="Times New Roman"/>
              </a:rPr>
              <a:t/>
            </a:r>
            <a:br>
              <a:rPr lang="ru-RU" sz="2800" b="1" dirty="0" smtClean="0">
                <a:latin typeface="Times New Roman"/>
                <a:ea typeface="Times New Roman"/>
              </a:rPr>
            </a:br>
            <a:r>
              <a:rPr lang="ru-RU" sz="2800" b="1" dirty="0" smtClean="0">
                <a:latin typeface="Times New Roman"/>
                <a:ea typeface="Times New Roman"/>
              </a:rPr>
              <a:t>Ставка </a:t>
            </a:r>
            <a:r>
              <a:rPr lang="ru-RU" sz="2800" b="1" dirty="0">
                <a:latin typeface="Times New Roman"/>
                <a:ea typeface="Times New Roman"/>
              </a:rPr>
              <a:t>земельного податку за земельні ділянки, нормативну грошову оцінку яких проведено (незалежно від місцезнаходження)</a:t>
            </a:r>
            <a:r>
              <a:rPr lang="ru-RU" sz="2800" dirty="0">
                <a:latin typeface="Times New Roman"/>
                <a:ea typeface="Times New Roman"/>
              </a:rPr>
              <a:t/>
            </a:r>
            <a:br>
              <a:rPr lang="ru-RU" sz="2800" dirty="0">
                <a:latin typeface="Times New Roman"/>
                <a:ea typeface="Times New Roman"/>
              </a:rPr>
            </a:br>
            <a:endParaRPr lang="ru-RU" sz="2800" dirty="0"/>
          </a:p>
        </p:txBody>
      </p:sp>
      <p:sp>
        <p:nvSpPr>
          <p:cNvPr id="3" name="Объект 2"/>
          <p:cNvSpPr>
            <a:spLocks noGrp="1"/>
          </p:cNvSpPr>
          <p:nvPr>
            <p:ph idx="1"/>
          </p:nvPr>
        </p:nvSpPr>
        <p:spPr/>
        <p:txBody>
          <a:bodyPr>
            <a:normAutofit fontScale="85000" lnSpcReduction="20000"/>
          </a:bodyPr>
          <a:lstStyle/>
          <a:p>
            <a:pPr marL="0" indent="0" algn="just">
              <a:buNone/>
            </a:pPr>
            <a:r>
              <a:rPr lang="ru-RU" dirty="0" smtClean="0">
                <a:latin typeface="Times New Roman"/>
                <a:ea typeface="Times New Roman"/>
              </a:rPr>
              <a:t>    Ставка </a:t>
            </a:r>
            <a:r>
              <a:rPr lang="ru-RU" dirty="0">
                <a:latin typeface="Times New Roman"/>
                <a:ea typeface="Times New Roman"/>
              </a:rPr>
              <a:t>податку за земельні ділянки, нормативну грошову оцінку яких проведено, встановлюється у розмірі не більше 3 відсотків від їх нормативної грошової оцінки, для земель загального користування - не більше 1 відсотка від їх нормативної грошової оцінки, а для сільськогосподарських угідь - не менше 0,3 відсотка та не більше 1 відсотка від їх нормативної грошової оцінки.</a:t>
            </a:r>
          </a:p>
          <a:p>
            <a:pPr marL="0" indent="0" algn="just">
              <a:buNone/>
            </a:pPr>
            <a:r>
              <a:rPr lang="ru-RU" dirty="0" smtClean="0">
                <a:latin typeface="Times New Roman"/>
                <a:ea typeface="Times New Roman"/>
              </a:rPr>
              <a:t>    Ставка </a:t>
            </a:r>
            <a:r>
              <a:rPr lang="ru-RU" dirty="0">
                <a:latin typeface="Times New Roman"/>
                <a:ea typeface="Times New Roman"/>
              </a:rPr>
              <a:t>податку встановлюється у розмірі не більше 12 відсотків від їх нормативної грошової оцінки за земельні ділянки, які перебувають у постійному користуванні суб’єктів господарювання (крім державної та комунальної форми власності).</a:t>
            </a:r>
          </a:p>
          <a:p>
            <a:endParaRPr lang="ru-RU" dirty="0"/>
          </a:p>
        </p:txBody>
      </p:sp>
    </p:spTree>
    <p:extLst>
      <p:ext uri="{BB962C8B-B14F-4D97-AF65-F5344CB8AC3E}">
        <p14:creationId xmlns:p14="http://schemas.microsoft.com/office/powerpoint/2010/main" val="3328404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veta\Desktop\ФІНАНСОВЕ ПРАВО\презентація\14638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225"/>
            <a:ext cx="9144000" cy="6904225"/>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1210146"/>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ru-RU" sz="2800" b="1" dirty="0" smtClean="0">
                <a:latin typeface="Times New Roman"/>
                <a:ea typeface="Times New Roman"/>
              </a:rPr>
              <a:t/>
            </a:r>
            <a:br>
              <a:rPr lang="ru-RU" sz="2800" b="1" dirty="0" smtClean="0">
                <a:latin typeface="Times New Roman"/>
                <a:ea typeface="Times New Roman"/>
              </a:rPr>
            </a:br>
            <a:r>
              <a:rPr lang="ru-RU" sz="2800" b="1" dirty="0" smtClean="0">
                <a:latin typeface="Times New Roman"/>
                <a:ea typeface="Times New Roman"/>
              </a:rPr>
              <a:t>Ставки </a:t>
            </a:r>
            <a:r>
              <a:rPr lang="ru-RU" sz="2800" b="1" dirty="0">
                <a:latin typeface="Times New Roman"/>
                <a:ea typeface="Times New Roman"/>
              </a:rPr>
              <a:t>земельного </a:t>
            </a:r>
            <a:r>
              <a:rPr lang="uk-UA" sz="2800" b="1" dirty="0" smtClean="0">
                <a:latin typeface="Times New Roman"/>
                <a:ea typeface="Times New Roman"/>
              </a:rPr>
              <a:t>податку за земельні ділянки, розташовані за межами населених пунктів, нормативну грошову оцінку яких </a:t>
            </a:r>
            <a:r>
              <a:rPr lang="ru-RU" sz="2800" b="1" dirty="0" smtClean="0">
                <a:latin typeface="Times New Roman"/>
                <a:ea typeface="Times New Roman"/>
              </a:rPr>
              <a:t>не </a:t>
            </a:r>
            <a:r>
              <a:rPr lang="ru-RU" sz="2800" b="1" dirty="0">
                <a:latin typeface="Times New Roman"/>
                <a:ea typeface="Times New Roman"/>
              </a:rPr>
              <a:t>проведено</a:t>
            </a:r>
            <a:r>
              <a:rPr lang="ru-RU" sz="2800" dirty="0">
                <a:latin typeface="Times New Roman"/>
                <a:ea typeface="Times New Roman"/>
              </a:rPr>
              <a:t/>
            </a:r>
            <a:br>
              <a:rPr lang="ru-RU" sz="2800" dirty="0">
                <a:latin typeface="Times New Roman"/>
                <a:ea typeface="Times New Roman"/>
              </a:rPr>
            </a:br>
            <a:endParaRPr lang="ru-RU" sz="2800" dirty="0"/>
          </a:p>
        </p:txBody>
      </p:sp>
      <p:sp>
        <p:nvSpPr>
          <p:cNvPr id="3" name="Объект 2"/>
          <p:cNvSpPr>
            <a:spLocks noGrp="1"/>
          </p:cNvSpPr>
          <p:nvPr>
            <p:ph idx="1"/>
          </p:nvPr>
        </p:nvSpPr>
        <p:spPr/>
        <p:txBody>
          <a:bodyPr>
            <a:normAutofit fontScale="92500"/>
          </a:bodyPr>
          <a:lstStyle/>
          <a:p>
            <a:pPr marL="0" indent="0" algn="just">
              <a:buNone/>
            </a:pPr>
            <a:r>
              <a:rPr lang="uk-UA" dirty="0" smtClean="0">
                <a:latin typeface="Times New Roman"/>
                <a:ea typeface="Times New Roman"/>
              </a:rPr>
              <a:t>Ставка податку за земельні ділянки, розташовані за межами населених пунктів, встановлюється у розмірі не більше 5 відсотків від нормативної грошової оцінки одиниці площі ріллі по Автономній Республіці Крим або по області, а для сільськогосподарських угідь - не менше 0,3 відсотка та не більше 5 відсотків від нормативної грошової оцінки одиниці площі ріллі по Автономній Республіці Крим або по області</a:t>
            </a:r>
            <a:r>
              <a:rPr lang="ru-RU" dirty="0" smtClean="0">
                <a:latin typeface="Times New Roman"/>
                <a:ea typeface="Times New Roman"/>
              </a:rPr>
              <a:t>.</a:t>
            </a:r>
            <a:endParaRPr lang="ru-RU" dirty="0">
              <a:latin typeface="Times New Roman"/>
              <a:ea typeface="Times New Roman"/>
            </a:endParaRPr>
          </a:p>
          <a:p>
            <a:endParaRPr lang="ru-RU" dirty="0"/>
          </a:p>
        </p:txBody>
      </p:sp>
    </p:spTree>
    <p:extLst>
      <p:ext uri="{BB962C8B-B14F-4D97-AF65-F5344CB8AC3E}">
        <p14:creationId xmlns:p14="http://schemas.microsoft.com/office/powerpoint/2010/main" val="448519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veta\Desktop\ФІНАНСОВЕ ПРАВО\презентація\i.jpg"/>
          <p:cNvPicPr>
            <a:picLocks noChangeAspect="1" noChangeArrowheads="1"/>
          </p:cNvPicPr>
          <p:nvPr/>
        </p:nvPicPr>
        <p:blipFill rotWithShape="1">
          <a:blip r:embed="rId2">
            <a:extLst>
              <a:ext uri="{28A0092B-C50C-407E-A947-70E740481C1C}">
                <a14:useLocalDpi xmlns:a14="http://schemas.microsoft.com/office/drawing/2010/main" val="0"/>
              </a:ext>
            </a:extLst>
          </a:blip>
          <a:srcRect l="2601" b="5264"/>
          <a:stretch/>
        </p:blipFill>
        <p:spPr bwMode="auto">
          <a:xfrm>
            <a:off x="-16190" y="0"/>
            <a:ext cx="916019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778098"/>
          </a:xfrm>
          <a:solidFill>
            <a:srgbClr val="FFFFFF">
              <a:alpha val="9020"/>
            </a:srgbClr>
          </a:solidFill>
          <a:ln>
            <a:noFill/>
          </a:ln>
        </p:spPr>
        <p:style>
          <a:lnRef idx="2">
            <a:schemeClr val="accent6"/>
          </a:lnRef>
          <a:fillRef idx="1">
            <a:schemeClr val="lt1"/>
          </a:fillRef>
          <a:effectRef idx="0">
            <a:schemeClr val="accent6"/>
          </a:effectRef>
          <a:fontRef idx="minor">
            <a:schemeClr val="dk1"/>
          </a:fontRef>
        </p:style>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ea typeface="GulimChe" pitchFamily="49" charset="-127"/>
                <a:cs typeface="Times New Roman" pitchFamily="18" charset="0"/>
              </a:rPr>
              <a:t>Надання пільг</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ea typeface="GulimChe" pitchFamily="49" charset="-127"/>
              <a:cs typeface="Times New Roman" pitchFamily="18" charset="0"/>
            </a:endParaRPr>
          </a:p>
        </p:txBody>
      </p:sp>
      <p:sp>
        <p:nvSpPr>
          <p:cNvPr id="3" name="Объект 2"/>
          <p:cNvSpPr>
            <a:spLocks noGrp="1"/>
          </p:cNvSpPr>
          <p:nvPr>
            <p:ph sz="half" idx="1"/>
          </p:nvPr>
        </p:nvSpPr>
        <p:spPr>
          <a:xfrm>
            <a:off x="855493" y="1268760"/>
            <a:ext cx="7416824" cy="576064"/>
          </a:xfrm>
          <a:ln/>
        </p:spPr>
        <p:style>
          <a:lnRef idx="1">
            <a:schemeClr val="accent3"/>
          </a:lnRef>
          <a:fillRef idx="2">
            <a:schemeClr val="accent3"/>
          </a:fillRef>
          <a:effectRef idx="1">
            <a:schemeClr val="accent3"/>
          </a:effectRef>
          <a:fontRef idx="minor">
            <a:schemeClr val="dk1"/>
          </a:fontRef>
        </p:style>
        <p:txBody>
          <a:bodyPr>
            <a:normAutofit/>
          </a:bodyPr>
          <a:lstStyle/>
          <a:p>
            <a:pPr marL="0" indent="0" algn="just">
              <a:lnSpc>
                <a:spcPct val="130000"/>
              </a:lnSpc>
              <a:buNone/>
            </a:pPr>
            <a:r>
              <a:rPr lang="uk-UA" sz="2000" b="1" dirty="0" smtClean="0">
                <a:solidFill>
                  <a:srgbClr val="7030A0"/>
                </a:solidFill>
                <a:latin typeface="Times New Roman" pitchFamily="18" charset="0"/>
                <a:cs typeface="Times New Roman" pitchFamily="18" charset="0"/>
              </a:rPr>
              <a:t>Пільги щодо сплати податку для </a:t>
            </a:r>
            <a:r>
              <a:rPr lang="uk-UA" sz="2000" b="1" dirty="0" smtClean="0">
                <a:solidFill>
                  <a:srgbClr val="C00000"/>
                </a:solidFill>
                <a:latin typeface="Times New Roman" pitchFamily="18" charset="0"/>
                <a:cs typeface="Times New Roman" pitchFamily="18" charset="0"/>
              </a:rPr>
              <a:t>фізичних осіб</a:t>
            </a:r>
            <a:r>
              <a:rPr lang="uk-UA" sz="2000" b="1" dirty="0" smtClean="0">
                <a:solidFill>
                  <a:srgbClr val="FF0000"/>
                </a:solidFill>
                <a:latin typeface="Times New Roman" pitchFamily="18" charset="0"/>
                <a:cs typeface="Times New Roman" pitchFamily="18" charset="0"/>
              </a:rPr>
              <a:t> </a:t>
            </a:r>
            <a:r>
              <a:rPr lang="uk-UA" sz="2000" b="1" dirty="0" smtClean="0">
                <a:solidFill>
                  <a:srgbClr val="7030A0"/>
                </a:solidFill>
                <a:latin typeface="Times New Roman" pitchFamily="18" charset="0"/>
                <a:cs typeface="Times New Roman" pitchFamily="18" charset="0"/>
              </a:rPr>
              <a:t>надаються</a:t>
            </a:r>
            <a:r>
              <a:rPr lang="ru-RU" sz="2000" b="1" dirty="0" smtClean="0">
                <a:solidFill>
                  <a:srgbClr val="7030A0"/>
                </a:solidFill>
                <a:latin typeface="Times New Roman" pitchFamily="18" charset="0"/>
                <a:cs typeface="Times New Roman" pitchFamily="18" charset="0"/>
              </a:rPr>
              <a:t>:</a:t>
            </a:r>
            <a:endParaRPr lang="ru-RU" sz="2000" b="1" dirty="0">
              <a:solidFill>
                <a:srgbClr val="7030A0"/>
              </a:solidFill>
              <a:latin typeface="Times New Roman" pitchFamily="18" charset="0"/>
              <a:cs typeface="Times New Roman" pitchFamily="18" charset="0"/>
            </a:endParaRPr>
          </a:p>
          <a:p>
            <a:endParaRPr lang="ru-RU" dirty="0"/>
          </a:p>
        </p:txBody>
      </p:sp>
      <p:sp>
        <p:nvSpPr>
          <p:cNvPr id="6" name="Овал 5"/>
          <p:cNvSpPr/>
          <p:nvPr/>
        </p:nvSpPr>
        <p:spPr>
          <a:xfrm>
            <a:off x="5932057" y="2060848"/>
            <a:ext cx="2736304" cy="208823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sz="2400" dirty="0" smtClean="0">
                <a:latin typeface="Times New Roman" pitchFamily="18" charset="0"/>
                <a:cs typeface="Times New Roman" pitchFamily="18" charset="0"/>
              </a:rPr>
              <a:t>інвалідам першої і другої групи</a:t>
            </a:r>
          </a:p>
          <a:p>
            <a:pPr algn="ctr"/>
            <a:endParaRPr lang="ru-RU" dirty="0"/>
          </a:p>
        </p:txBody>
      </p:sp>
      <p:sp>
        <p:nvSpPr>
          <p:cNvPr id="8" name="Овал 7"/>
          <p:cNvSpPr/>
          <p:nvPr/>
        </p:nvSpPr>
        <p:spPr>
          <a:xfrm>
            <a:off x="3205582" y="3425138"/>
            <a:ext cx="2736304" cy="2088232"/>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2000" dirty="0" smtClean="0">
                <a:latin typeface="Times New Roman" pitchFamily="18" charset="0"/>
                <a:cs typeface="Times New Roman" pitchFamily="18" charset="0"/>
              </a:rPr>
              <a:t>фізичним особам, які виховують трьох і більше дітей віком до 18 років</a:t>
            </a:r>
            <a:endParaRPr lang="uk-UA" sz="2000" dirty="0"/>
          </a:p>
        </p:txBody>
      </p:sp>
      <p:sp>
        <p:nvSpPr>
          <p:cNvPr id="9" name="Овал 8"/>
          <p:cNvSpPr/>
          <p:nvPr/>
        </p:nvSpPr>
        <p:spPr>
          <a:xfrm>
            <a:off x="179512" y="2204864"/>
            <a:ext cx="2736304" cy="2088232"/>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700" dirty="0" smtClean="0">
              <a:latin typeface="Times New Roman" pitchFamily="18" charset="0"/>
              <a:cs typeface="Times New Roman" pitchFamily="18" charset="0"/>
            </a:endParaRPr>
          </a:p>
          <a:p>
            <a:pPr algn="ctr"/>
            <a:r>
              <a:rPr lang="uk-UA" sz="1700" dirty="0" smtClean="0">
                <a:latin typeface="Times New Roman" pitchFamily="18" charset="0"/>
                <a:cs typeface="Times New Roman" pitchFamily="18" charset="0"/>
              </a:rPr>
              <a:t>фізичним особам, що визнані законом, які постраждали внаслідок Чорнобильської катастрофи</a:t>
            </a:r>
            <a:r>
              <a:rPr lang="ru-RU" sz="1700" dirty="0" smtClean="0">
                <a:latin typeface="Times New Roman" pitchFamily="18" charset="0"/>
                <a:cs typeface="Times New Roman" pitchFamily="18" charset="0"/>
              </a:rPr>
              <a:t>.</a:t>
            </a:r>
            <a:endParaRPr lang="ru-RU" sz="1700" dirty="0">
              <a:latin typeface="Times New Roman" pitchFamily="18" charset="0"/>
              <a:cs typeface="Times New Roman" pitchFamily="18" charset="0"/>
            </a:endParaRPr>
          </a:p>
          <a:p>
            <a:pPr algn="ctr"/>
            <a:endParaRPr lang="ru-RU" dirty="0"/>
          </a:p>
        </p:txBody>
      </p:sp>
      <p:sp>
        <p:nvSpPr>
          <p:cNvPr id="10" name="Овал 9"/>
          <p:cNvSpPr/>
          <p:nvPr/>
        </p:nvSpPr>
        <p:spPr>
          <a:xfrm>
            <a:off x="207799" y="4517504"/>
            <a:ext cx="2736304" cy="20882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400" dirty="0" smtClean="0">
              <a:latin typeface="Times New Roman" pitchFamily="18" charset="0"/>
              <a:cs typeface="Times New Roman" pitchFamily="18" charset="0"/>
            </a:endParaRPr>
          </a:p>
          <a:p>
            <a:pPr algn="ctr"/>
            <a:r>
              <a:rPr lang="ru-RU" sz="1500" dirty="0" smtClean="0">
                <a:latin typeface="Times New Roman" pitchFamily="18" charset="0"/>
                <a:cs typeface="Times New Roman" pitchFamily="18" charset="0"/>
              </a:rPr>
              <a:t>ветеранам </a:t>
            </a:r>
            <a:r>
              <a:rPr lang="uk-UA" sz="1500" dirty="0" smtClean="0">
                <a:latin typeface="Times New Roman" pitchFamily="18" charset="0"/>
                <a:cs typeface="Times New Roman" pitchFamily="18" charset="0"/>
              </a:rPr>
              <a:t>війни</a:t>
            </a:r>
            <a:r>
              <a:rPr lang="ru-RU" sz="1500" dirty="0" smtClean="0">
                <a:latin typeface="Times New Roman" pitchFamily="18" charset="0"/>
                <a:cs typeface="Times New Roman" pitchFamily="18" charset="0"/>
              </a:rPr>
              <a:t> </a:t>
            </a:r>
            <a:r>
              <a:rPr lang="ru-RU" sz="1500" dirty="0">
                <a:latin typeface="Times New Roman" pitchFamily="18" charset="0"/>
                <a:cs typeface="Times New Roman" pitchFamily="18" charset="0"/>
              </a:rPr>
              <a:t>та особам, на яких поширюється дія Закону України </a:t>
            </a:r>
            <a:r>
              <a:rPr lang="uk-UA" sz="1500" dirty="0">
                <a:latin typeface="Times New Roman" pitchFamily="18" charset="0"/>
                <a:cs typeface="Times New Roman" pitchFamily="18" charset="0"/>
              </a:rPr>
              <a:t>«</a:t>
            </a:r>
            <a:r>
              <a:rPr lang="ru-RU" sz="1500" dirty="0">
                <a:latin typeface="Times New Roman" pitchFamily="18" charset="0"/>
                <a:cs typeface="Times New Roman" pitchFamily="18" charset="0"/>
              </a:rPr>
              <a:t>Про статус ветеранів війни, гарантії їх соціального захисту</a:t>
            </a:r>
            <a:r>
              <a:rPr lang="uk-UA" sz="1500" dirty="0" smtClean="0">
                <a:latin typeface="Times New Roman" pitchFamily="18" charset="0"/>
                <a:cs typeface="Times New Roman" pitchFamily="18" charset="0"/>
              </a:rPr>
              <a:t>»</a:t>
            </a:r>
            <a:endParaRPr lang="ru-RU" sz="1500" dirty="0">
              <a:latin typeface="Times New Roman" pitchFamily="18" charset="0"/>
              <a:cs typeface="Times New Roman" pitchFamily="18" charset="0"/>
            </a:endParaRPr>
          </a:p>
          <a:p>
            <a:pPr algn="ctr"/>
            <a:endParaRPr lang="ru-RU" dirty="0"/>
          </a:p>
        </p:txBody>
      </p:sp>
      <p:sp>
        <p:nvSpPr>
          <p:cNvPr id="11" name="Овал 10"/>
          <p:cNvSpPr/>
          <p:nvPr/>
        </p:nvSpPr>
        <p:spPr>
          <a:xfrm>
            <a:off x="6061838" y="4517504"/>
            <a:ext cx="2584193" cy="20882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400" dirty="0" smtClean="0">
                <a:latin typeface="Times New Roman" pitchFamily="18" charset="0"/>
                <a:cs typeface="Times New Roman" pitchFamily="18" charset="0"/>
              </a:rPr>
              <a:t>пенсіонерам </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a:t>
            </a:r>
            <a:r>
              <a:rPr lang="ru-RU" sz="2400" dirty="0">
                <a:latin typeface="Times New Roman" pitchFamily="18" charset="0"/>
                <a:cs typeface="Times New Roman" pitchFamily="18" charset="0"/>
              </a:rPr>
              <a:t>за віком</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ctr"/>
            <a:endParaRPr lang="ru-RU" dirty="0"/>
          </a:p>
        </p:txBody>
      </p:sp>
    </p:spTree>
    <p:extLst>
      <p:ext uri="{BB962C8B-B14F-4D97-AF65-F5344CB8AC3E}">
        <p14:creationId xmlns:p14="http://schemas.microsoft.com/office/powerpoint/2010/main" val="3516892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veta\Desktop\ФІНАНСОВЕ ПРАВО\презентація\fon-dlya-prezentacii-vesna-03.jpg"/>
          <p:cNvPicPr>
            <a:picLocks noChangeAspect="1" noChangeArrowheads="1"/>
          </p:cNvPicPr>
          <p:nvPr/>
        </p:nvPicPr>
        <p:blipFill rotWithShape="1">
          <a:blip r:embed="rId2">
            <a:extLst>
              <a:ext uri="{28A0092B-C50C-407E-A947-70E740481C1C}">
                <a14:useLocalDpi xmlns:a14="http://schemas.microsoft.com/office/drawing/2010/main" val="0"/>
              </a:ext>
            </a:extLst>
          </a:blip>
          <a:srcRect b="3868"/>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116632"/>
            <a:ext cx="8229600" cy="1143000"/>
          </a:xfrm>
        </p:spPr>
        <p:txBody>
          <a:bodyPr/>
          <a:lstStyle/>
          <a:p>
            <a:r>
              <a:rPr lang="uk-UA" b="1" dirty="0">
                <a:solidFill>
                  <a:srgbClr val="FF0000"/>
                </a:solidFill>
                <a:latin typeface="Times New Roman" pitchFamily="18" charset="0"/>
                <a:cs typeface="Times New Roman" pitchFamily="18" charset="0"/>
              </a:rPr>
              <a:t>Звільнення від сплати податку</a:t>
            </a:r>
            <a:endParaRPr lang="ru-RU" b="1" dirty="0">
              <a:solidFill>
                <a:srgbClr val="FF0000"/>
              </a:solidFill>
              <a:latin typeface="Times New Roman" pitchFamily="18" charset="0"/>
              <a:cs typeface="Times New Roman" pitchFamily="18" charset="0"/>
            </a:endParaRPr>
          </a:p>
        </p:txBody>
      </p:sp>
      <p:sp>
        <p:nvSpPr>
          <p:cNvPr id="3" name="Объект 2"/>
          <p:cNvSpPr>
            <a:spLocks noGrp="1"/>
          </p:cNvSpPr>
          <p:nvPr>
            <p:ph idx="1"/>
          </p:nvPr>
        </p:nvSpPr>
        <p:spPr>
          <a:xfrm>
            <a:off x="395536" y="1270660"/>
            <a:ext cx="8352928" cy="5470708"/>
          </a:xfrm>
        </p:spPr>
        <p:txBody>
          <a:bodyPr>
            <a:normAutofit/>
          </a:bodyPr>
          <a:lstStyle/>
          <a:p>
            <a:pPr marL="0" indent="0" algn="just">
              <a:lnSpc>
                <a:spcPct val="120000"/>
              </a:lnSpc>
              <a:buNone/>
            </a:pPr>
            <a:r>
              <a:rPr lang="uk-UA" sz="1800" dirty="0"/>
              <a:t>Звільнення від сплати податку за земельні ділянки, передбачене для відповідної категорії фізичних </a:t>
            </a:r>
            <a:r>
              <a:rPr lang="uk-UA" sz="1800" dirty="0" smtClean="0"/>
              <a:t>осіб, </a:t>
            </a:r>
            <a:r>
              <a:rPr lang="uk-UA" sz="1800" dirty="0"/>
              <a:t>поширюється на одну земельну ділянку за кожним видом використання у межах граничних норм:</a:t>
            </a:r>
            <a:endParaRPr lang="ru-RU" sz="1800" dirty="0"/>
          </a:p>
          <a:p>
            <a:endParaRPr lang="ru-RU" sz="1800" dirty="0"/>
          </a:p>
        </p:txBody>
      </p:sp>
      <p:sp>
        <p:nvSpPr>
          <p:cNvPr id="4" name="Скругленный прямоугольник 3"/>
          <p:cNvSpPr/>
          <p:nvPr/>
        </p:nvSpPr>
        <p:spPr>
          <a:xfrm>
            <a:off x="251520" y="2564904"/>
            <a:ext cx="2448272" cy="17281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smtClean="0"/>
          </a:p>
          <a:p>
            <a:pPr algn="ctr"/>
            <a:r>
              <a:rPr lang="uk-UA" dirty="0" smtClean="0"/>
              <a:t>для </a:t>
            </a:r>
            <a:r>
              <a:rPr lang="uk-UA" dirty="0"/>
              <a:t>ведення особистого селянського господарства - у розмірі не більш як 2 </a:t>
            </a:r>
            <a:r>
              <a:rPr lang="uk-UA" dirty="0" smtClean="0"/>
              <a:t>гектари</a:t>
            </a:r>
            <a:endParaRPr lang="ru-RU" dirty="0"/>
          </a:p>
          <a:p>
            <a:pPr algn="ctr"/>
            <a:endParaRPr lang="ru-RU" dirty="0"/>
          </a:p>
        </p:txBody>
      </p:sp>
      <p:sp>
        <p:nvSpPr>
          <p:cNvPr id="6" name="Скругленный прямоугольник 5"/>
          <p:cNvSpPr/>
          <p:nvPr/>
        </p:nvSpPr>
        <p:spPr>
          <a:xfrm>
            <a:off x="6433310" y="4869160"/>
            <a:ext cx="2448272" cy="17281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dirty="0" smtClean="0"/>
              <a:t>для </a:t>
            </a:r>
            <a:r>
              <a:rPr lang="uk-UA" dirty="0"/>
              <a:t>ведення садівництва - не більш як 0,12 </a:t>
            </a:r>
            <a:r>
              <a:rPr lang="uk-UA" dirty="0" smtClean="0"/>
              <a:t>гектара</a:t>
            </a:r>
            <a:endParaRPr lang="ru-RU" dirty="0"/>
          </a:p>
          <a:p>
            <a:pPr algn="ctr"/>
            <a:endParaRPr lang="ru-RU" dirty="0"/>
          </a:p>
        </p:txBody>
      </p:sp>
      <p:sp>
        <p:nvSpPr>
          <p:cNvPr id="7" name="Скругленный прямоугольник 6"/>
          <p:cNvSpPr/>
          <p:nvPr/>
        </p:nvSpPr>
        <p:spPr>
          <a:xfrm>
            <a:off x="6444208" y="2563226"/>
            <a:ext cx="2448272" cy="17281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sz="1900" dirty="0" smtClean="0"/>
          </a:p>
          <a:p>
            <a:pPr algn="ctr"/>
            <a:r>
              <a:rPr lang="uk-UA" dirty="0" smtClean="0"/>
              <a:t>для </a:t>
            </a:r>
            <a:r>
              <a:rPr lang="uk-UA" dirty="0"/>
              <a:t>індивідуального дачного будівництва - не більш як 0,10 </a:t>
            </a:r>
            <a:r>
              <a:rPr lang="uk-UA" dirty="0" smtClean="0"/>
              <a:t>гектара</a:t>
            </a:r>
            <a:endParaRPr lang="ru-RU" dirty="0"/>
          </a:p>
          <a:p>
            <a:pPr algn="ctr"/>
            <a:endParaRPr lang="ru-RU" sz="1900" dirty="0"/>
          </a:p>
        </p:txBody>
      </p:sp>
      <p:sp>
        <p:nvSpPr>
          <p:cNvPr id="8" name="Скругленный прямоугольник 7"/>
          <p:cNvSpPr/>
          <p:nvPr/>
        </p:nvSpPr>
        <p:spPr>
          <a:xfrm>
            <a:off x="251520" y="4725144"/>
            <a:ext cx="2448272" cy="17281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smtClean="0"/>
          </a:p>
          <a:p>
            <a:pPr algn="ctr"/>
            <a:r>
              <a:rPr lang="uk-UA" dirty="0" smtClean="0"/>
              <a:t>для </a:t>
            </a:r>
            <a:r>
              <a:rPr lang="uk-UA" dirty="0"/>
              <a:t>будівництва індивідуальних гаражів - не більш як 0,01 </a:t>
            </a:r>
            <a:r>
              <a:rPr lang="uk-UA" dirty="0" smtClean="0"/>
              <a:t>гектара</a:t>
            </a:r>
            <a:endParaRPr lang="ru-RU" dirty="0"/>
          </a:p>
          <a:p>
            <a:pPr algn="ctr"/>
            <a:endParaRPr lang="ru-RU" dirty="0"/>
          </a:p>
        </p:txBody>
      </p:sp>
      <p:sp>
        <p:nvSpPr>
          <p:cNvPr id="9" name="Скругленный прямоугольник 8"/>
          <p:cNvSpPr/>
          <p:nvPr/>
        </p:nvSpPr>
        <p:spPr>
          <a:xfrm>
            <a:off x="3347864" y="2563226"/>
            <a:ext cx="2448272" cy="17281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sz="1200" dirty="0" smtClean="0"/>
          </a:p>
          <a:p>
            <a:pPr algn="ctr"/>
            <a:r>
              <a:rPr lang="uk-UA" sz="1200" dirty="0" smtClean="0"/>
              <a:t>для </a:t>
            </a:r>
            <a:r>
              <a:rPr lang="uk-UA" sz="1200" dirty="0"/>
              <a:t>будівництва та обслуговування житлового будинку, господарських будівель і споруд (присадибна ділянка): у селах - не більш як 0,25 гектара, в селищах - не більш як 0,15 гектара, в містах - не більш як 0,10 </a:t>
            </a:r>
            <a:r>
              <a:rPr lang="uk-UA" sz="1200" dirty="0" smtClean="0"/>
              <a:t>гектара</a:t>
            </a:r>
            <a:endParaRPr lang="ru-RU" sz="1200" dirty="0"/>
          </a:p>
          <a:p>
            <a:pPr algn="ctr"/>
            <a:endParaRPr lang="ru-RU" dirty="0"/>
          </a:p>
        </p:txBody>
      </p:sp>
      <p:pic>
        <p:nvPicPr>
          <p:cNvPr id="5124" name="Picture 4" descr="C:\Users\Sveta\Desktop\ФІНАНСОВЕ ПРАВО\презентація\556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9852" y="4590129"/>
            <a:ext cx="2664296" cy="1998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0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veta\Desktop\ФІНАНСОВЕ ПРАВО\презентація\i.jpg"/>
          <p:cNvPicPr>
            <a:picLocks noChangeAspect="1" noChangeArrowheads="1"/>
          </p:cNvPicPr>
          <p:nvPr/>
        </p:nvPicPr>
        <p:blipFill rotWithShape="1">
          <a:blip r:embed="rId2">
            <a:extLst>
              <a:ext uri="{28A0092B-C50C-407E-A947-70E740481C1C}">
                <a14:useLocalDpi xmlns:a14="http://schemas.microsoft.com/office/drawing/2010/main" val="0"/>
              </a:ext>
            </a:extLst>
          </a:blip>
          <a:srcRect l="2601" b="5264"/>
          <a:stretch/>
        </p:blipFill>
        <p:spPr bwMode="auto">
          <a:xfrm>
            <a:off x="-16190" y="0"/>
            <a:ext cx="916019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256093" y="4260107"/>
            <a:ext cx="2884387" cy="259789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1500" dirty="0" smtClean="0">
                <a:solidFill>
                  <a:schemeClr val="tx1"/>
                </a:solidFill>
                <a:latin typeface="Times New Roman" pitchFamily="18" charset="0"/>
                <a:cs typeface="Times New Roman" pitchFamily="18" charset="0"/>
              </a:rPr>
              <a:t>державні </a:t>
            </a:r>
            <a:r>
              <a:rPr lang="ru-RU" sz="1500" dirty="0">
                <a:solidFill>
                  <a:schemeClr val="tx1"/>
                </a:solidFill>
                <a:latin typeface="Times New Roman" pitchFamily="18" charset="0"/>
                <a:cs typeface="Times New Roman" pitchFamily="18" charset="0"/>
              </a:rPr>
              <a:t>та комунальні центри олімпійської підготовки, школи вищої спортивної майстерності, центри фізичного здоров’я населення, центри з розвитку фізичної культури і спорту інвалідів, дитячо-юнацькі спортивні </a:t>
            </a:r>
            <a:r>
              <a:rPr lang="ru-RU" sz="1500" dirty="0" smtClean="0">
                <a:solidFill>
                  <a:schemeClr val="tx1"/>
                </a:solidFill>
                <a:latin typeface="Times New Roman" pitchFamily="18" charset="0"/>
                <a:cs typeface="Times New Roman" pitchFamily="18" charset="0"/>
              </a:rPr>
              <a:t>школи</a:t>
            </a:r>
            <a:endParaRPr lang="ru-RU" sz="1500" dirty="0">
              <a:solidFill>
                <a:schemeClr val="tx1"/>
              </a:solidFill>
            </a:endParaRPr>
          </a:p>
        </p:txBody>
      </p:sp>
      <p:sp>
        <p:nvSpPr>
          <p:cNvPr id="8" name="Прямоугольник 7"/>
          <p:cNvSpPr/>
          <p:nvPr/>
        </p:nvSpPr>
        <p:spPr>
          <a:xfrm>
            <a:off x="-16190" y="1066450"/>
            <a:ext cx="2780403" cy="293861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sz="1300" dirty="0" smtClean="0">
              <a:latin typeface="Times New Roman" pitchFamily="18" charset="0"/>
              <a:cs typeface="Times New Roman" pitchFamily="18" charset="0"/>
            </a:endParaRPr>
          </a:p>
          <a:p>
            <a:pPr algn="ctr"/>
            <a:r>
              <a:rPr lang="ru-RU" sz="1500" dirty="0" smtClean="0">
                <a:solidFill>
                  <a:schemeClr val="bg1"/>
                </a:solidFill>
                <a:latin typeface="Times New Roman" pitchFamily="18" charset="0"/>
                <a:cs typeface="Times New Roman" pitchFamily="18" charset="0"/>
              </a:rPr>
              <a:t>державні </a:t>
            </a:r>
            <a:r>
              <a:rPr lang="ru-RU" sz="1500" dirty="0">
                <a:solidFill>
                  <a:schemeClr val="bg1"/>
                </a:solidFill>
                <a:latin typeface="Times New Roman" pitchFamily="18" charset="0"/>
                <a:cs typeface="Times New Roman" pitchFamily="18" charset="0"/>
              </a:rPr>
              <a:t>та комунальні дитячі санаторно-курортні заклади та заклади оздоровлення і відпочинку, а також дитячі санаторно-курортні та оздоровчі заклади України, які знаходяться на балансі підприємств, установ та організацій, які є неприбутковими і внесені контролюючим органом до Реєстру неприбуткових установ та </a:t>
            </a:r>
            <a:r>
              <a:rPr lang="ru-RU" sz="1500" dirty="0" smtClean="0">
                <a:solidFill>
                  <a:schemeClr val="bg1"/>
                </a:solidFill>
                <a:latin typeface="Times New Roman" pitchFamily="18" charset="0"/>
                <a:cs typeface="Times New Roman" pitchFamily="18" charset="0"/>
              </a:rPr>
              <a:t>організацій</a:t>
            </a:r>
            <a:endParaRPr lang="ru-RU" sz="1500" dirty="0">
              <a:solidFill>
                <a:schemeClr val="bg1"/>
              </a:solidFill>
              <a:latin typeface="Times New Roman" pitchFamily="18" charset="0"/>
              <a:cs typeface="Times New Roman" pitchFamily="18" charset="0"/>
            </a:endParaRPr>
          </a:p>
          <a:p>
            <a:pPr algn="ctr"/>
            <a:endParaRPr lang="ru-RU" sz="1300" dirty="0"/>
          </a:p>
        </p:txBody>
      </p:sp>
      <p:sp>
        <p:nvSpPr>
          <p:cNvPr id="9" name="Прямоугольник 8"/>
          <p:cNvSpPr/>
          <p:nvPr/>
        </p:nvSpPr>
        <p:spPr>
          <a:xfrm>
            <a:off x="6256093" y="1066450"/>
            <a:ext cx="2871717" cy="293861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sz="1300" dirty="0" smtClean="0">
              <a:latin typeface="Times New Roman" pitchFamily="18" charset="0"/>
              <a:cs typeface="Times New Roman" pitchFamily="18" charset="0"/>
            </a:endParaRPr>
          </a:p>
          <a:p>
            <a:pPr algn="ctr"/>
            <a:r>
              <a:rPr lang="ru-RU" sz="1500" dirty="0" smtClean="0">
                <a:solidFill>
                  <a:schemeClr val="bg1"/>
                </a:solidFill>
                <a:latin typeface="Times New Roman" pitchFamily="18" charset="0"/>
                <a:cs typeface="Times New Roman" pitchFamily="18" charset="0"/>
              </a:rPr>
              <a:t>дошкільні </a:t>
            </a:r>
            <a:r>
              <a:rPr lang="ru-RU" sz="1500" dirty="0">
                <a:solidFill>
                  <a:schemeClr val="bg1"/>
                </a:solidFill>
                <a:latin typeface="Times New Roman" pitchFamily="18" charset="0"/>
                <a:cs typeface="Times New Roman" pitchFamily="18" charset="0"/>
              </a:rPr>
              <a:t>та загальноосвітні навчальні заклади незалежно від форми власності і джерел фінансування, заклади культури, науки (крім національних та державних дендрологічних парків), освіти, охорони здоров’я, соціального захисту, фізичної культури та спорту, які повністю утримуються за рахунок коштів державного або місцевих </a:t>
            </a:r>
            <a:r>
              <a:rPr lang="ru-RU" sz="1500" dirty="0" smtClean="0">
                <a:solidFill>
                  <a:schemeClr val="bg1"/>
                </a:solidFill>
                <a:latin typeface="Times New Roman" pitchFamily="18" charset="0"/>
                <a:cs typeface="Times New Roman" pitchFamily="18" charset="0"/>
              </a:rPr>
              <a:t>бюджетів</a:t>
            </a:r>
            <a:endParaRPr lang="ru-RU" sz="1500" dirty="0">
              <a:solidFill>
                <a:schemeClr val="bg1"/>
              </a:solidFill>
              <a:latin typeface="Times New Roman" pitchFamily="18" charset="0"/>
              <a:cs typeface="Times New Roman" pitchFamily="18" charset="0"/>
            </a:endParaRPr>
          </a:p>
          <a:p>
            <a:pPr algn="ctr"/>
            <a:endParaRPr lang="ru-RU" dirty="0"/>
          </a:p>
        </p:txBody>
      </p:sp>
      <p:sp>
        <p:nvSpPr>
          <p:cNvPr id="10" name="Прямоугольник 9"/>
          <p:cNvSpPr/>
          <p:nvPr/>
        </p:nvSpPr>
        <p:spPr>
          <a:xfrm>
            <a:off x="0" y="4260106"/>
            <a:ext cx="2764213" cy="259789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smtClean="0">
              <a:solidFill>
                <a:schemeClr val="tx1"/>
              </a:solidFill>
              <a:latin typeface="Times New Roman" pitchFamily="18" charset="0"/>
              <a:cs typeface="Times New Roman" pitchFamily="18" charset="0"/>
            </a:endParaRPr>
          </a:p>
          <a:p>
            <a:pPr algn="ctr"/>
            <a:r>
              <a:rPr lang="ru-RU" sz="1900" dirty="0" smtClean="0">
                <a:solidFill>
                  <a:schemeClr val="tx1"/>
                </a:solidFill>
                <a:latin typeface="Times New Roman" pitchFamily="18" charset="0"/>
                <a:cs typeface="Times New Roman" pitchFamily="18" charset="0"/>
              </a:rPr>
              <a:t>бази </a:t>
            </a:r>
            <a:r>
              <a:rPr lang="ru-RU" sz="1900" dirty="0">
                <a:solidFill>
                  <a:schemeClr val="tx1"/>
                </a:solidFill>
                <a:latin typeface="Times New Roman" pitchFamily="18" charset="0"/>
                <a:cs typeface="Times New Roman" pitchFamily="18" charset="0"/>
              </a:rPr>
              <a:t>олімпійської та параолімпійської підготовки, перелік яких затверджується Кабінетом Міністрів </a:t>
            </a:r>
            <a:r>
              <a:rPr lang="ru-RU" sz="1900" dirty="0" smtClean="0">
                <a:solidFill>
                  <a:schemeClr val="tx1"/>
                </a:solidFill>
                <a:latin typeface="Times New Roman" pitchFamily="18" charset="0"/>
                <a:cs typeface="Times New Roman" pitchFamily="18" charset="0"/>
              </a:rPr>
              <a:t>України</a:t>
            </a:r>
            <a:endParaRPr lang="ru-RU" sz="1900" dirty="0">
              <a:solidFill>
                <a:schemeClr val="tx1"/>
              </a:solidFill>
              <a:latin typeface="Times New Roman" pitchFamily="18" charset="0"/>
              <a:cs typeface="Times New Roman" pitchFamily="18" charset="0"/>
            </a:endParaRPr>
          </a:p>
          <a:p>
            <a:pPr algn="ctr"/>
            <a:endParaRPr lang="ru-RU" dirty="0"/>
          </a:p>
        </p:txBody>
      </p:sp>
      <p:sp>
        <p:nvSpPr>
          <p:cNvPr id="11" name="Прямоугольник 10"/>
          <p:cNvSpPr/>
          <p:nvPr/>
        </p:nvSpPr>
        <p:spPr>
          <a:xfrm>
            <a:off x="3231756" y="1066450"/>
            <a:ext cx="2780403" cy="29386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ru-RU" sz="1350" dirty="0" smtClean="0">
                <a:solidFill>
                  <a:schemeClr val="tx1"/>
                </a:solidFill>
                <a:latin typeface="Times New Roman" pitchFamily="18" charset="0"/>
                <a:cs typeface="Times New Roman" pitchFamily="18" charset="0"/>
              </a:rPr>
              <a:t>громадські </a:t>
            </a:r>
            <a:r>
              <a:rPr lang="ru-RU" sz="1350" dirty="0">
                <a:solidFill>
                  <a:schemeClr val="tx1"/>
                </a:solidFill>
                <a:latin typeface="Times New Roman" pitchFamily="18" charset="0"/>
                <a:cs typeface="Times New Roman" pitchFamily="18" charset="0"/>
              </a:rPr>
              <a:t>організації інвалідів України, підприємства та організації, які засновані громадськими організаціями інвалідів та спілками громадських організацій інвалідів і є їх повною власністю, де протягом попереднього календарного місяця кількість інвалідів, які мають там основне місце роботи, становить не менш як 50 відсотків середньооблікової чисельності штатних працівників облікового </a:t>
            </a:r>
            <a:r>
              <a:rPr lang="ru-RU" sz="1350" dirty="0" smtClean="0">
                <a:solidFill>
                  <a:schemeClr val="tx1"/>
                </a:solidFill>
                <a:latin typeface="Times New Roman" pitchFamily="18" charset="0"/>
                <a:cs typeface="Times New Roman" pitchFamily="18" charset="0"/>
              </a:rPr>
              <a:t>складу</a:t>
            </a:r>
            <a:endParaRPr lang="ru-RU" sz="1350" dirty="0">
              <a:solidFill>
                <a:schemeClr val="tx1"/>
              </a:solidFill>
            </a:endParaRPr>
          </a:p>
        </p:txBody>
      </p:sp>
      <p:sp>
        <p:nvSpPr>
          <p:cNvPr id="12" name="Прямоугольник 11"/>
          <p:cNvSpPr/>
          <p:nvPr/>
        </p:nvSpPr>
        <p:spPr>
          <a:xfrm>
            <a:off x="3231756" y="4260106"/>
            <a:ext cx="2780403" cy="2597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smtClean="0">
                <a:solidFill>
                  <a:schemeClr val="bg1"/>
                </a:solidFill>
                <a:latin typeface="Times New Roman" pitchFamily="18" charset="0"/>
                <a:cs typeface="Times New Roman" pitchFamily="18" charset="0"/>
              </a:rPr>
              <a:t>санаторно-курортні </a:t>
            </a:r>
            <a:r>
              <a:rPr lang="ru-RU" sz="2000" dirty="0">
                <a:solidFill>
                  <a:schemeClr val="bg1"/>
                </a:solidFill>
                <a:latin typeface="Times New Roman" pitchFamily="18" charset="0"/>
                <a:cs typeface="Times New Roman" pitchFamily="18" charset="0"/>
              </a:rPr>
              <a:t>та оздоровчі заклади громадських організацій інвалідів, реабілітаційні установи громадських організацій </a:t>
            </a:r>
            <a:r>
              <a:rPr lang="ru-RU" sz="2000" dirty="0" smtClean="0">
                <a:solidFill>
                  <a:schemeClr val="bg1"/>
                </a:solidFill>
                <a:latin typeface="Times New Roman" pitchFamily="18" charset="0"/>
                <a:cs typeface="Times New Roman" pitchFamily="18" charset="0"/>
              </a:rPr>
              <a:t>інвалідів</a:t>
            </a:r>
            <a:endParaRPr lang="ru-RU" sz="2000" dirty="0">
              <a:solidFill>
                <a:schemeClr val="bg1"/>
              </a:solidFill>
              <a:latin typeface="Times New Roman" pitchFamily="18" charset="0"/>
              <a:cs typeface="Times New Roman" pitchFamily="18" charset="0"/>
            </a:endParaRPr>
          </a:p>
          <a:p>
            <a:pPr algn="ctr"/>
            <a:endParaRPr lang="ru-RU" dirty="0"/>
          </a:p>
        </p:txBody>
      </p:sp>
      <p:sp>
        <p:nvSpPr>
          <p:cNvPr id="7" name="TextBox 6"/>
          <p:cNvSpPr txBox="1"/>
          <p:nvPr/>
        </p:nvSpPr>
        <p:spPr>
          <a:xfrm>
            <a:off x="827584" y="257893"/>
            <a:ext cx="7704856"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uk-UA" sz="2000" b="1" dirty="0" smtClean="0">
                <a:solidFill>
                  <a:srgbClr val="FF0000"/>
                </a:solidFill>
                <a:latin typeface="Times New Roman" pitchFamily="18" charset="0"/>
                <a:cs typeface="Times New Roman" pitchFamily="18" charset="0"/>
              </a:rPr>
              <a:t>Пільги для </a:t>
            </a:r>
            <a:r>
              <a:rPr lang="uk-UA" sz="2000" b="1" dirty="0" smtClean="0">
                <a:solidFill>
                  <a:schemeClr val="tx1"/>
                </a:solidFill>
                <a:latin typeface="Times New Roman" pitchFamily="18" charset="0"/>
                <a:cs typeface="Times New Roman" pitchFamily="18" charset="0"/>
              </a:rPr>
              <a:t>юридичних осіб</a:t>
            </a:r>
            <a:r>
              <a:rPr lang="uk-UA" sz="2000" b="1" dirty="0" smtClean="0">
                <a:solidFill>
                  <a:srgbClr val="FF0000"/>
                </a:solidFill>
                <a:latin typeface="Times New Roman" pitchFamily="18" charset="0"/>
                <a:cs typeface="Times New Roman" pitchFamily="18" charset="0"/>
              </a:rPr>
              <a:t>. Від сплати податку звільняються</a:t>
            </a:r>
            <a:r>
              <a:rPr lang="ru-RU" sz="2000" b="1" dirty="0" smtClean="0">
                <a:solidFill>
                  <a:srgbClr val="FF0000"/>
                </a:solidFill>
                <a:latin typeface="Times New Roman" pitchFamily="18" charset="0"/>
                <a:cs typeface="Times New Roman" pitchFamily="18" charset="0"/>
              </a:rPr>
              <a:t>:</a:t>
            </a:r>
            <a:endParaRPr lang="ru-RU" sz="2000" dirty="0"/>
          </a:p>
        </p:txBody>
      </p:sp>
    </p:spTree>
    <p:extLst>
      <p:ext uri="{BB962C8B-B14F-4D97-AF65-F5344CB8AC3E}">
        <p14:creationId xmlns:p14="http://schemas.microsoft.com/office/powerpoint/2010/main" val="2494514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veta\Desktop\ФІНАНСОВЕ ПРАВО\презентація\Silver-Money-Coins_zps6mbsyld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116632"/>
            <a:ext cx="8229600" cy="778098"/>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4900" b="1" dirty="0" smtClean="0">
                <a:ln w="11430"/>
                <a:solidFill>
                  <a:srgbClr val="FFFF00"/>
                </a:solidFill>
                <a:effectLst>
                  <a:outerShdw blurRad="50800" dist="39000" dir="5460000" algn="tl">
                    <a:srgbClr val="000000">
                      <a:alpha val="38000"/>
                    </a:srgbClr>
                  </a:outerShdw>
                </a:effectLst>
              </a:rPr>
              <a:t>Податок не </a:t>
            </a:r>
            <a:r>
              <a:rPr lang="ru-RU" sz="4900" b="1" dirty="0">
                <a:ln w="11430"/>
                <a:solidFill>
                  <a:srgbClr val="FFFF00"/>
                </a:solidFill>
                <a:effectLst>
                  <a:outerShdw blurRad="50800" dist="39000" dir="5460000" algn="tl">
                    <a:srgbClr val="000000">
                      <a:alpha val="38000"/>
                    </a:srgbClr>
                  </a:outerShdw>
                </a:effectLst>
              </a:rPr>
              <a:t>сплачується </a:t>
            </a:r>
            <a:r>
              <a:rPr lang="ru-RU" sz="4900" b="1" dirty="0" smtClean="0">
                <a:ln w="11430"/>
                <a:solidFill>
                  <a:srgbClr val="FFFF00"/>
                </a:solidFill>
                <a:effectLst>
                  <a:outerShdw blurRad="50800" dist="39000" dir="5460000" algn="tl">
                    <a:srgbClr val="000000">
                      <a:alpha val="38000"/>
                    </a:srgbClr>
                  </a:outerShdw>
                </a:effectLst>
              </a:rPr>
              <a:t>за</a:t>
            </a:r>
            <a:r>
              <a:rPr lang="ru-RU" sz="4900" b="1" dirty="0">
                <a:ln w="11430"/>
                <a:solidFill>
                  <a:srgbClr val="FFFF00"/>
                </a:solidFill>
                <a:effectLst>
                  <a:outerShdw blurRad="50800" dist="39000" dir="5460000" algn="tl">
                    <a:srgbClr val="000000">
                      <a:alpha val="38000"/>
                    </a:srgbClr>
                  </a:outerShdw>
                </a:effectLst>
              </a:rPr>
              <a:t>:</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Скругленный прямоугольник 3"/>
          <p:cNvSpPr/>
          <p:nvPr/>
        </p:nvSpPr>
        <p:spPr>
          <a:xfrm>
            <a:off x="5004048" y="3933056"/>
            <a:ext cx="3816424" cy="226285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sz="2400" dirty="0" smtClean="0">
              <a:solidFill>
                <a:schemeClr val="bg1"/>
              </a:solidFill>
            </a:endParaRPr>
          </a:p>
          <a:p>
            <a:pPr algn="ctr"/>
            <a:r>
              <a:rPr lang="ru-RU" sz="2400" dirty="0" smtClean="0">
                <a:solidFill>
                  <a:schemeClr val="bg1"/>
                </a:solidFill>
              </a:rPr>
              <a:t>землі </a:t>
            </a:r>
            <a:r>
              <a:rPr lang="ru-RU" sz="2400" dirty="0">
                <a:solidFill>
                  <a:schemeClr val="bg1"/>
                </a:solidFill>
              </a:rPr>
              <a:t>дорожнього господарства автомобільних доріг загального користування; </a:t>
            </a:r>
          </a:p>
          <a:p>
            <a:pPr algn="ctr"/>
            <a:endParaRPr lang="ru-RU" sz="2400" dirty="0"/>
          </a:p>
        </p:txBody>
      </p:sp>
      <p:sp>
        <p:nvSpPr>
          <p:cNvPr id="6" name="Скругленный прямоугольник 5"/>
          <p:cNvSpPr/>
          <p:nvPr/>
        </p:nvSpPr>
        <p:spPr>
          <a:xfrm>
            <a:off x="251520" y="3933056"/>
            <a:ext cx="3960440" cy="223224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dirty="0" smtClean="0">
              <a:solidFill>
                <a:schemeClr val="bg1"/>
              </a:solidFill>
            </a:endParaRPr>
          </a:p>
          <a:p>
            <a:pPr algn="ctr"/>
            <a:r>
              <a:rPr lang="ru-RU" sz="1900" dirty="0" smtClean="0">
                <a:solidFill>
                  <a:schemeClr val="bg1"/>
                </a:solidFill>
              </a:rPr>
              <a:t>земельні </a:t>
            </a:r>
            <a:r>
              <a:rPr lang="ru-RU" sz="1900" dirty="0">
                <a:solidFill>
                  <a:schemeClr val="bg1"/>
                </a:solidFill>
              </a:rPr>
              <a:t>ділянки державних сортовипробувальних станцій і сортодільниць, які використовуються для випробування сортів сільськогосподарських культур;</a:t>
            </a:r>
          </a:p>
          <a:p>
            <a:pPr algn="ctr"/>
            <a:endParaRPr lang="ru-RU" sz="1900" dirty="0">
              <a:solidFill>
                <a:schemeClr val="bg1"/>
              </a:solidFill>
            </a:endParaRPr>
          </a:p>
        </p:txBody>
      </p:sp>
      <p:sp>
        <p:nvSpPr>
          <p:cNvPr id="7" name="Скругленный прямоугольник 6"/>
          <p:cNvSpPr/>
          <p:nvPr/>
        </p:nvSpPr>
        <p:spPr>
          <a:xfrm>
            <a:off x="5004048" y="1052736"/>
            <a:ext cx="3816424" cy="23042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sz="2000" dirty="0" smtClean="0">
              <a:solidFill>
                <a:schemeClr val="bg1"/>
              </a:solidFill>
            </a:endParaRPr>
          </a:p>
          <a:p>
            <a:pPr algn="ctr"/>
            <a:r>
              <a:rPr lang="ru-RU" sz="2000" dirty="0" smtClean="0">
                <a:solidFill>
                  <a:schemeClr val="bg1"/>
                </a:solidFill>
              </a:rPr>
              <a:t>землі </a:t>
            </a:r>
            <a:r>
              <a:rPr lang="ru-RU" sz="2000" dirty="0">
                <a:solidFill>
                  <a:schemeClr val="bg1"/>
                </a:solidFill>
              </a:rPr>
              <a:t>сільськогосподарських угідь, що перебувають у тимчасовій консервації або у стадії сільськогосподарського освоєння;</a:t>
            </a:r>
          </a:p>
          <a:p>
            <a:pPr algn="ctr"/>
            <a:endParaRPr lang="ru-RU" sz="2000" dirty="0">
              <a:solidFill>
                <a:schemeClr val="bg1"/>
              </a:solidFill>
            </a:endParaRPr>
          </a:p>
        </p:txBody>
      </p:sp>
      <p:sp>
        <p:nvSpPr>
          <p:cNvPr id="8" name="Скругленный прямоугольник 7"/>
          <p:cNvSpPr/>
          <p:nvPr/>
        </p:nvSpPr>
        <p:spPr>
          <a:xfrm>
            <a:off x="251520" y="1052736"/>
            <a:ext cx="3960440" cy="230425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smtClean="0">
              <a:solidFill>
                <a:schemeClr val="bg1"/>
              </a:solidFill>
            </a:endParaRPr>
          </a:p>
          <a:p>
            <a:pPr algn="ctr"/>
            <a:r>
              <a:rPr lang="ru-RU" sz="1900" dirty="0" smtClean="0">
                <a:solidFill>
                  <a:schemeClr val="bg1"/>
                </a:solidFill>
              </a:rPr>
              <a:t>сільськогосподарські </a:t>
            </a:r>
            <a:r>
              <a:rPr lang="ru-RU" sz="1900" dirty="0">
                <a:solidFill>
                  <a:schemeClr val="bg1"/>
                </a:solidFill>
              </a:rPr>
              <a:t>угіддя зон радіоактивно забруднених територій і хімічно забруднених сільськогосподарських угідь, на які запроваджено обмеження щодо ведення сільського господарства;</a:t>
            </a:r>
          </a:p>
          <a:p>
            <a:pPr algn="ctr"/>
            <a:endParaRPr lang="ru-RU" dirty="0"/>
          </a:p>
        </p:txBody>
      </p:sp>
    </p:spTree>
    <p:extLst>
      <p:ext uri="{BB962C8B-B14F-4D97-AF65-F5344CB8AC3E}">
        <p14:creationId xmlns:p14="http://schemas.microsoft.com/office/powerpoint/2010/main" val="280465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veta\Desktop\ФІНАНСОВЕ ПРАВО\презентація\gzTNrLvvdqTbaSS0QM4t.r695x430.pn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a:off x="0" y="0"/>
            <a:ext cx="9150157"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4932040" y="3861048"/>
            <a:ext cx="4033426" cy="230425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smtClean="0">
              <a:solidFill>
                <a:schemeClr val="bg1"/>
              </a:solidFill>
            </a:endParaRPr>
          </a:p>
          <a:p>
            <a:pPr algn="just"/>
            <a:endParaRPr lang="ru-RU" dirty="0" smtClean="0">
              <a:solidFill>
                <a:schemeClr val="bg1"/>
              </a:solidFill>
            </a:endParaRPr>
          </a:p>
          <a:p>
            <a:pPr algn="just"/>
            <a:r>
              <a:rPr lang="ru-RU" dirty="0" smtClean="0">
                <a:solidFill>
                  <a:schemeClr val="bg1"/>
                </a:solidFill>
              </a:rPr>
              <a:t>земельні </a:t>
            </a:r>
            <a:r>
              <a:rPr lang="ru-RU" dirty="0">
                <a:solidFill>
                  <a:schemeClr val="bg1"/>
                </a:solidFill>
              </a:rPr>
              <a:t>ділянки, надані для будівництва і обслуговування культових та інших будівель, необхідних для забезпечення діяльності релігійних організацій України, статути яких зареєстровано у встановленому законом порядку.</a:t>
            </a:r>
          </a:p>
          <a:p>
            <a:endParaRPr lang="ru-RU" dirty="0">
              <a:solidFill>
                <a:schemeClr val="bg1"/>
              </a:solidFill>
            </a:endParaRPr>
          </a:p>
          <a:p>
            <a:pPr algn="ctr"/>
            <a:endParaRPr lang="ru-RU" dirty="0"/>
          </a:p>
        </p:txBody>
      </p:sp>
      <p:sp>
        <p:nvSpPr>
          <p:cNvPr id="7" name="Скругленный прямоугольник 6"/>
          <p:cNvSpPr/>
          <p:nvPr/>
        </p:nvSpPr>
        <p:spPr>
          <a:xfrm>
            <a:off x="323527" y="3861048"/>
            <a:ext cx="4251549" cy="23042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2600" dirty="0" smtClean="0">
                <a:solidFill>
                  <a:schemeClr val="bg1"/>
                </a:solidFill>
              </a:rPr>
              <a:t>земельні </a:t>
            </a:r>
            <a:r>
              <a:rPr lang="ru-RU" sz="2600" dirty="0">
                <a:solidFill>
                  <a:schemeClr val="bg1"/>
                </a:solidFill>
              </a:rPr>
              <a:t>ділянки, </a:t>
            </a:r>
            <a:r>
              <a:rPr lang="ru-RU" sz="2600" dirty="0" smtClean="0">
                <a:solidFill>
                  <a:schemeClr val="bg1"/>
                </a:solidFill>
              </a:rPr>
              <a:t/>
            </a:r>
            <a:br>
              <a:rPr lang="ru-RU" sz="2600" dirty="0" smtClean="0">
                <a:solidFill>
                  <a:schemeClr val="bg1"/>
                </a:solidFill>
              </a:rPr>
            </a:br>
            <a:r>
              <a:rPr lang="ru-RU" sz="2600" dirty="0" smtClean="0">
                <a:solidFill>
                  <a:schemeClr val="bg1"/>
                </a:solidFill>
              </a:rPr>
              <a:t>на </a:t>
            </a:r>
            <a:r>
              <a:rPr lang="ru-RU" sz="2600" dirty="0">
                <a:solidFill>
                  <a:schemeClr val="bg1"/>
                </a:solidFill>
              </a:rPr>
              <a:t>яких розташовані дипломатичні представництва;</a:t>
            </a:r>
          </a:p>
          <a:p>
            <a:pPr algn="ctr"/>
            <a:endParaRPr lang="ru-RU" dirty="0">
              <a:solidFill>
                <a:schemeClr val="bg1"/>
              </a:solidFill>
            </a:endParaRPr>
          </a:p>
        </p:txBody>
      </p:sp>
      <p:sp>
        <p:nvSpPr>
          <p:cNvPr id="8" name="Скругленный прямоугольник 7"/>
          <p:cNvSpPr/>
          <p:nvPr/>
        </p:nvSpPr>
        <p:spPr>
          <a:xfrm>
            <a:off x="328598" y="620688"/>
            <a:ext cx="4246479" cy="252028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sz="1600" dirty="0" smtClean="0">
              <a:solidFill>
                <a:srgbClr val="002060"/>
              </a:solidFill>
            </a:endParaRPr>
          </a:p>
          <a:p>
            <a:pPr algn="ctr"/>
            <a:r>
              <a:rPr lang="ru-RU" sz="1600" dirty="0" smtClean="0">
                <a:solidFill>
                  <a:schemeClr val="bg1"/>
                </a:solidFill>
              </a:rPr>
              <a:t>земельні </a:t>
            </a:r>
            <a:r>
              <a:rPr lang="ru-RU" sz="1600" dirty="0">
                <a:solidFill>
                  <a:schemeClr val="bg1"/>
                </a:solidFill>
              </a:rPr>
              <a:t>ділянки сільськогосподарських підприємств усіх форм власності та фермерських господарств, зайняті молодими садами, ягідниками та виноградниками до вступу їх у пору плодоношення, а також гібридними насадженнями, генофондовими колекціями та розсадниками багаторічних плодових насаджень;</a:t>
            </a:r>
          </a:p>
          <a:p>
            <a:pPr algn="ctr"/>
            <a:endParaRPr lang="ru-RU" sz="1600" dirty="0" smtClean="0">
              <a:solidFill>
                <a:schemeClr val="bg1"/>
              </a:solidFill>
            </a:endParaRPr>
          </a:p>
        </p:txBody>
      </p:sp>
      <p:sp>
        <p:nvSpPr>
          <p:cNvPr id="9" name="Скругленный прямоугольник 8"/>
          <p:cNvSpPr/>
          <p:nvPr/>
        </p:nvSpPr>
        <p:spPr>
          <a:xfrm>
            <a:off x="4932040" y="620688"/>
            <a:ext cx="4033426" cy="252028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dirty="0" smtClean="0">
              <a:solidFill>
                <a:schemeClr val="bg1"/>
              </a:solidFill>
            </a:endParaRPr>
          </a:p>
          <a:p>
            <a:pPr algn="ctr"/>
            <a:r>
              <a:rPr lang="ru-RU" sz="2400" dirty="0" smtClean="0">
                <a:solidFill>
                  <a:schemeClr val="bg1"/>
                </a:solidFill>
              </a:rPr>
              <a:t>земельні </a:t>
            </a:r>
            <a:r>
              <a:rPr lang="ru-RU" sz="2400" dirty="0">
                <a:solidFill>
                  <a:schemeClr val="bg1"/>
                </a:solidFill>
              </a:rPr>
              <a:t>ділянки кладовищ, крематоріїв та колумбаріїв;</a:t>
            </a:r>
          </a:p>
          <a:p>
            <a:pPr algn="ctr"/>
            <a:endParaRPr lang="ru-RU" sz="2400" dirty="0">
              <a:solidFill>
                <a:schemeClr val="bg1"/>
              </a:solidFill>
            </a:endParaRPr>
          </a:p>
        </p:txBody>
      </p:sp>
    </p:spTree>
    <p:extLst>
      <p:ext uri="{BB962C8B-B14F-4D97-AF65-F5344CB8AC3E}">
        <p14:creationId xmlns:p14="http://schemas.microsoft.com/office/powerpoint/2010/main" val="2426449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veta\Desktop\ФІНАНСОВЕ ПРАВО\презентація\30458_html_m3f5f58a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3827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68522" y="116632"/>
            <a:ext cx="8229600" cy="936104"/>
          </a:xfrm>
        </p:spPr>
        <p:txBody>
          <a:bodyPr>
            <a:normAutofit fontScale="90000"/>
          </a:bodyPr>
          <a:lstStyle/>
          <a:p>
            <a:r>
              <a:rPr lang="ru-RU" sz="3600" b="1" i="1" dirty="0" smtClean="0"/>
              <a:t/>
            </a:r>
            <a:br>
              <a:rPr lang="ru-RU" sz="3600" b="1" i="1" dirty="0" smtClean="0"/>
            </a:br>
            <a:r>
              <a:rPr lang="ru-RU" sz="33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Особливості </a:t>
            </a:r>
            <a:r>
              <a:rPr lang="ru-RU" sz="33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оподаткування платою за землю</a:t>
            </a:r>
            <a:r>
              <a:rPr lang="ru-RU"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r>
            <a:br>
              <a:rPr lang="ru-RU"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br>
            <a:endParaRPr lang="ru-RU"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4" name="Прямоугольник 3"/>
          <p:cNvSpPr/>
          <p:nvPr/>
        </p:nvSpPr>
        <p:spPr>
          <a:xfrm>
            <a:off x="251519" y="2924944"/>
            <a:ext cx="8640959" cy="79208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dirty="0" smtClean="0"/>
          </a:p>
          <a:p>
            <a:pPr algn="ctr"/>
            <a:r>
              <a:rPr lang="uk-UA" sz="2000" dirty="0" smtClean="0">
                <a:latin typeface="Times New Roman" pitchFamily="18" charset="0"/>
                <a:cs typeface="Times New Roman" pitchFamily="18" charset="0"/>
              </a:rPr>
              <a:t>Нові зміни щодо зазначеної інформації надаються до 1 числа першого місяця кварталу, що настає за звітним кварталом, у якому відбулися зазначені з</a:t>
            </a:r>
            <a:r>
              <a:rPr lang="ru-RU" sz="2000" dirty="0" smtClean="0">
                <a:latin typeface="Times New Roman" pitchFamily="18" charset="0"/>
                <a:cs typeface="Times New Roman" pitchFamily="18" charset="0"/>
              </a:rPr>
              <a:t>міни</a:t>
            </a:r>
            <a:r>
              <a:rPr lang="ru-RU" sz="2000" dirty="0">
                <a:latin typeface="Times New Roman" pitchFamily="18" charset="0"/>
                <a:cs typeface="Times New Roman" pitchFamily="18" charset="0"/>
              </a:rPr>
              <a:t>.</a:t>
            </a:r>
          </a:p>
          <a:p>
            <a:pPr algn="ctr"/>
            <a:endParaRPr lang="ru-RU" dirty="0"/>
          </a:p>
        </p:txBody>
      </p:sp>
      <p:sp>
        <p:nvSpPr>
          <p:cNvPr id="5" name="Прямоугольник 4"/>
          <p:cNvSpPr/>
          <p:nvPr/>
        </p:nvSpPr>
        <p:spPr>
          <a:xfrm>
            <a:off x="251518" y="3861048"/>
            <a:ext cx="8640959" cy="7920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sz="1050" dirty="0" smtClean="0"/>
          </a:p>
          <a:p>
            <a:pPr algn="ctr"/>
            <a:r>
              <a:rPr lang="uk-UA" sz="1450" dirty="0" smtClean="0">
                <a:latin typeface="Times New Roman" pitchFamily="18" charset="0"/>
                <a:cs typeface="Times New Roman" pitchFamily="18" charset="0"/>
              </a:rPr>
              <a:t>Якщо право на пільгу у платника виникає протягом року, то він звільняється від сплати податку починаючи з місяця, що настає за місяцем, у якому виникло це право. У разі втрати права на пільгу протягом року податок сплачується починаючи з місяця, що настає за місяцем, у якому втрачено це </a:t>
            </a:r>
            <a:r>
              <a:rPr lang="ru-RU" sz="1450" dirty="0" smtClean="0">
                <a:latin typeface="Times New Roman" pitchFamily="18" charset="0"/>
                <a:cs typeface="Times New Roman" pitchFamily="18" charset="0"/>
              </a:rPr>
              <a:t>право</a:t>
            </a:r>
            <a:r>
              <a:rPr lang="ru-RU" sz="1450" dirty="0">
                <a:latin typeface="Times New Roman" pitchFamily="18" charset="0"/>
                <a:cs typeface="Times New Roman" pitchFamily="18" charset="0"/>
              </a:rPr>
              <a:t>.</a:t>
            </a:r>
          </a:p>
          <a:p>
            <a:pPr algn="ctr"/>
            <a:endParaRPr lang="ru-RU" sz="1450" dirty="0"/>
          </a:p>
        </p:txBody>
      </p:sp>
      <p:sp>
        <p:nvSpPr>
          <p:cNvPr id="6" name="Прямоугольник 5"/>
          <p:cNvSpPr/>
          <p:nvPr/>
        </p:nvSpPr>
        <p:spPr>
          <a:xfrm>
            <a:off x="252809" y="4869160"/>
            <a:ext cx="8639667" cy="79208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uk-UA" sz="1450" dirty="0" smtClean="0">
                <a:latin typeface="Times New Roman" pitchFamily="18" charset="0"/>
                <a:cs typeface="Times New Roman" pitchFamily="18" charset="0"/>
              </a:rPr>
              <a:t>Якщо платники податку, які користуються пільгами з цього податку, надають в оренду земельні ділянки, окремі будівлі, споруди або їх частини, податок за такі земельні ділянки та земельні ділянки під такими будівлями (їх частинами) сплачується на загальних підставах з урахуванням прибудинкової території</a:t>
            </a:r>
            <a:r>
              <a:rPr lang="ru-RU" sz="1450" dirty="0" smtClean="0">
                <a:latin typeface="Times New Roman" pitchFamily="18" charset="0"/>
                <a:cs typeface="Times New Roman" pitchFamily="18" charset="0"/>
              </a:rPr>
              <a:t>.</a:t>
            </a:r>
            <a:endParaRPr lang="ru-RU" sz="1450" dirty="0">
              <a:latin typeface="Times New Roman" pitchFamily="18" charset="0"/>
              <a:cs typeface="Times New Roman" pitchFamily="18" charset="0"/>
            </a:endParaRPr>
          </a:p>
          <a:p>
            <a:pPr algn="ctr"/>
            <a:endParaRPr lang="ru-RU" sz="1000" dirty="0">
              <a:latin typeface="Times New Roman" pitchFamily="18" charset="0"/>
              <a:cs typeface="Times New Roman" pitchFamily="18" charset="0"/>
            </a:endParaRPr>
          </a:p>
        </p:txBody>
      </p:sp>
      <p:sp>
        <p:nvSpPr>
          <p:cNvPr id="7" name="Прямоугольник 6"/>
          <p:cNvSpPr/>
          <p:nvPr/>
        </p:nvSpPr>
        <p:spPr>
          <a:xfrm>
            <a:off x="245378" y="5805264"/>
            <a:ext cx="864709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600" dirty="0" smtClean="0"/>
          </a:p>
          <a:p>
            <a:endParaRPr lang="ru-RU" sz="1600" dirty="0"/>
          </a:p>
          <a:p>
            <a:r>
              <a:rPr lang="uk-UA" sz="1600" dirty="0" smtClean="0">
                <a:latin typeface="Times New Roman" pitchFamily="18" charset="0"/>
                <a:cs typeface="Times New Roman" pitchFamily="18" charset="0"/>
              </a:rPr>
              <a:t>Ця норма не поширюється на бюджетні установи у разі надання ними будівель, споруд (їх частин) в тимчасове користування (оренду) іншим бюджетним установам, дошкільним, загальноосвітнім навчальним закладам незалежно від форм власності і джерел фінансування</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pPr algn="ctr"/>
            <a:endParaRPr lang="ru-RU" dirty="0"/>
          </a:p>
        </p:txBody>
      </p:sp>
      <p:sp>
        <p:nvSpPr>
          <p:cNvPr id="8" name="Прямоугольник 7"/>
          <p:cNvSpPr/>
          <p:nvPr/>
        </p:nvSpPr>
        <p:spPr>
          <a:xfrm>
            <a:off x="252810" y="1988840"/>
            <a:ext cx="8639669" cy="79208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1200" dirty="0" smtClean="0">
              <a:latin typeface="Times New Roman" pitchFamily="18" charset="0"/>
              <a:cs typeface="Times New Roman" pitchFamily="18" charset="0"/>
            </a:endParaRPr>
          </a:p>
          <a:p>
            <a:pPr algn="ctr"/>
            <a:r>
              <a:rPr lang="uk-UA" sz="1350" dirty="0" smtClean="0">
                <a:latin typeface="Times New Roman" pitchFamily="18" charset="0"/>
                <a:cs typeface="Times New Roman" pitchFamily="18" charset="0"/>
              </a:rPr>
              <a:t>Органи місцевого самоврядування до 25 грудня року, що передує звітному, подають відповідному контролюючому органу за місцезнаходженням земельної ділянки рішення щодо ставок земельного податку та наданих пільг зі сплати земельного податку юридичним та/або фізичним особам за формою, затвердженою КМУ</a:t>
            </a:r>
            <a:r>
              <a:rPr lang="ru-RU" sz="1350" dirty="0" smtClean="0">
                <a:latin typeface="Times New Roman" pitchFamily="18" charset="0"/>
                <a:cs typeface="Times New Roman" pitchFamily="18" charset="0"/>
              </a:rPr>
              <a:t>.</a:t>
            </a:r>
            <a:endParaRPr lang="ru-RU" sz="1350" dirty="0">
              <a:latin typeface="Times New Roman" pitchFamily="18" charset="0"/>
              <a:cs typeface="Times New Roman" pitchFamily="18" charset="0"/>
            </a:endParaRPr>
          </a:p>
          <a:p>
            <a:pPr algn="ctr"/>
            <a:endParaRPr lang="ru-RU" dirty="0"/>
          </a:p>
        </p:txBody>
      </p:sp>
      <p:sp>
        <p:nvSpPr>
          <p:cNvPr id="9" name="Прямоугольник 8"/>
          <p:cNvSpPr/>
          <p:nvPr/>
        </p:nvSpPr>
        <p:spPr>
          <a:xfrm>
            <a:off x="251520" y="1052736"/>
            <a:ext cx="8640960" cy="79208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dirty="0" smtClean="0"/>
          </a:p>
          <a:p>
            <a:pPr algn="ctr"/>
            <a:r>
              <a:rPr lang="uk-UA" sz="1900" dirty="0" smtClean="0">
                <a:latin typeface="Times New Roman" pitchFamily="18" charset="0"/>
                <a:cs typeface="Times New Roman" pitchFamily="18" charset="0"/>
              </a:rPr>
              <a:t>Верховна Рада Автономної Республіки Крим та органи місцевого самоврядування встановлюють ставки плати за землю та пільги щодо земельного податку, що сплачується на відповідній території.</a:t>
            </a:r>
          </a:p>
          <a:p>
            <a:pPr algn="ctr"/>
            <a:endParaRPr lang="ru-RU" dirty="0"/>
          </a:p>
        </p:txBody>
      </p:sp>
    </p:spTree>
    <p:extLst>
      <p:ext uri="{BB962C8B-B14F-4D97-AF65-F5344CB8AC3E}">
        <p14:creationId xmlns:p14="http://schemas.microsoft.com/office/powerpoint/2010/main" val="2636406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veta\Desktop\ФІНАНСОВЕ ПРАВО\презентація\1419967784_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8605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style>
          <a:lnRef idx="2">
            <a:schemeClr val="dk1"/>
          </a:lnRef>
          <a:fillRef idx="1">
            <a:schemeClr val="lt1"/>
          </a:fillRef>
          <a:effectRef idx="0">
            <a:schemeClr val="dk1"/>
          </a:effectRef>
          <a:fontRef idx="minor">
            <a:schemeClr val="dk1"/>
          </a:fontRef>
        </p:style>
        <p:txBody>
          <a:bodyPr>
            <a:normAutofit fontScale="90000"/>
          </a:bodyPr>
          <a:lstStyle/>
          <a:p>
            <a:r>
              <a:rPr lang="ru-RU" sz="3600" b="1" dirty="0" smtClean="0"/>
              <a:t/>
            </a:r>
            <a:br>
              <a:rPr lang="ru-RU" sz="3600" b="1" dirty="0" smtClean="0"/>
            </a:br>
            <a:r>
              <a:rPr lang="uk-UA" sz="3600" b="1" dirty="0" smtClean="0">
                <a:latin typeface="Times New Roman" pitchFamily="18" charset="0"/>
                <a:cs typeface="Times New Roman" pitchFamily="18" charset="0"/>
              </a:rPr>
              <a:t>Податковий період </a:t>
            </a:r>
            <a:r>
              <a:rPr lang="ru-RU" sz="3600" b="1" dirty="0" smtClean="0">
                <a:latin typeface="Times New Roman" pitchFamily="18" charset="0"/>
                <a:cs typeface="Times New Roman" pitchFamily="18" charset="0"/>
              </a:rPr>
              <a:t>для </a:t>
            </a:r>
            <a:r>
              <a:rPr lang="ru-RU" sz="3600" b="1" dirty="0">
                <a:latin typeface="Times New Roman" pitchFamily="18" charset="0"/>
                <a:cs typeface="Times New Roman" pitchFamily="18" charset="0"/>
              </a:rPr>
              <a:t>плати за землю</a:t>
            </a:r>
            <a:r>
              <a:rPr lang="ru-RU" sz="3600" dirty="0"/>
              <a:t/>
            </a:r>
            <a:br>
              <a:rPr lang="ru-RU" sz="3600" dirty="0"/>
            </a:br>
            <a:endParaRPr lang="ru-RU" sz="3600" dirty="0"/>
          </a:p>
        </p:txBody>
      </p:sp>
      <p:sp>
        <p:nvSpPr>
          <p:cNvPr id="3" name="Объект 2"/>
          <p:cNvSpPr>
            <a:spLocks noGrp="1"/>
          </p:cNvSpPr>
          <p:nvPr>
            <p:ph idx="1"/>
          </p:nvPr>
        </p:nvSpPr>
        <p:spPr>
          <a:xfrm>
            <a:off x="457200" y="1600200"/>
            <a:ext cx="8229600" cy="5069160"/>
          </a:xfrm>
          <a:gradFill>
            <a:gsLst>
              <a:gs pos="0">
                <a:schemeClr val="dk1">
                  <a:tint val="50000"/>
                  <a:satMod val="300000"/>
                  <a:alpha val="17000"/>
                </a:schemeClr>
              </a:gs>
              <a:gs pos="35000">
                <a:schemeClr val="dk1">
                  <a:tint val="37000"/>
                  <a:satMod val="300000"/>
                  <a:alpha val="48000"/>
                </a:schemeClr>
              </a:gs>
              <a:gs pos="100000">
                <a:schemeClr val="dk1">
                  <a:tint val="15000"/>
                  <a:satMod val="350000"/>
                  <a:alpha val="52000"/>
                </a:schemeClr>
              </a:gs>
            </a:gsLst>
          </a:gradFill>
        </p:spPr>
        <p:style>
          <a:lnRef idx="1">
            <a:schemeClr val="dk1"/>
          </a:lnRef>
          <a:fillRef idx="2">
            <a:schemeClr val="dk1"/>
          </a:fillRef>
          <a:effectRef idx="1">
            <a:schemeClr val="dk1"/>
          </a:effectRef>
          <a:fontRef idx="minor">
            <a:schemeClr val="dk1"/>
          </a:fontRef>
        </p:style>
        <p:txBody>
          <a:bodyPr>
            <a:normAutofit/>
          </a:bodyPr>
          <a:lstStyle/>
          <a:p>
            <a:pPr marL="0" indent="0" algn="just">
              <a:lnSpc>
                <a:spcPct val="110000"/>
              </a:lnSpc>
              <a:buNone/>
            </a:pPr>
            <a:r>
              <a:rPr lang="ru-RU" dirty="0" smtClean="0">
                <a:solidFill>
                  <a:schemeClr val="tx1"/>
                </a:solidFill>
                <a:latin typeface="Times New Roman" pitchFamily="18" charset="0"/>
                <a:cs typeface="Times New Roman" pitchFamily="18" charset="0"/>
              </a:rPr>
              <a:t>    </a:t>
            </a:r>
            <a:r>
              <a:rPr lang="uk-UA" dirty="0" smtClean="0">
                <a:solidFill>
                  <a:schemeClr val="tx1"/>
                </a:solidFill>
                <a:latin typeface="Times New Roman" pitchFamily="18" charset="0"/>
                <a:cs typeface="Times New Roman" pitchFamily="18" charset="0"/>
              </a:rPr>
              <a:t>Базовим податковим (звітним) періодом для плати за землю є календарний рік.</a:t>
            </a:r>
          </a:p>
          <a:p>
            <a:pPr marL="0" indent="0" algn="just">
              <a:lnSpc>
                <a:spcPct val="110000"/>
              </a:lnSpc>
              <a:buNone/>
            </a:pPr>
            <a:r>
              <a:rPr lang="ru-RU" dirty="0" smtClean="0">
                <a:solidFill>
                  <a:schemeClr val="tx1"/>
                </a:solidFill>
                <a:latin typeface="Times New Roman" pitchFamily="18" charset="0"/>
                <a:cs typeface="Times New Roman" pitchFamily="18" charset="0"/>
              </a:rPr>
              <a:t>    Базовий </a:t>
            </a:r>
            <a:r>
              <a:rPr lang="ru-RU" dirty="0">
                <a:solidFill>
                  <a:schemeClr val="tx1"/>
                </a:solidFill>
                <a:latin typeface="Times New Roman" pitchFamily="18" charset="0"/>
                <a:cs typeface="Times New Roman" pitchFamily="18" charset="0"/>
              </a:rPr>
              <a:t>податковий (звітний) рік починається 1 січня і закінчується 31 грудня того ж року (для новостворених підприємств та організацій, а також у </a:t>
            </a:r>
            <a:r>
              <a:rPr lang="ru-RU" dirty="0" smtClean="0">
                <a:solidFill>
                  <a:schemeClr val="tx1"/>
                </a:solidFill>
                <a:latin typeface="Times New Roman" pitchFamily="18" charset="0"/>
                <a:cs typeface="Times New Roman" pitchFamily="18" charset="0"/>
              </a:rPr>
              <a:t>зв</a:t>
            </a:r>
            <a:r>
              <a:rPr lang="en-US" dirty="0" smtClean="0">
                <a:solidFill>
                  <a:schemeClr val="tx1"/>
                </a:solidFill>
                <a:latin typeface="Times New Roman" pitchFamily="18" charset="0"/>
                <a:cs typeface="Times New Roman" pitchFamily="18" charset="0"/>
              </a:rPr>
              <a:t>’</a:t>
            </a:r>
            <a:r>
              <a:rPr lang="ru-RU" dirty="0" smtClean="0">
                <a:solidFill>
                  <a:schemeClr val="tx1"/>
                </a:solidFill>
                <a:latin typeface="Times New Roman" pitchFamily="18" charset="0"/>
                <a:cs typeface="Times New Roman" pitchFamily="18" charset="0"/>
              </a:rPr>
              <a:t>язку </a:t>
            </a:r>
            <a:r>
              <a:rPr lang="ru-RU" dirty="0">
                <a:solidFill>
                  <a:schemeClr val="tx1"/>
                </a:solidFill>
                <a:latin typeface="Times New Roman" pitchFamily="18" charset="0"/>
                <a:cs typeface="Times New Roman" pitchFamily="18" charset="0"/>
              </a:rPr>
              <a:t>із набуттям права власності та/або користування на нові земельні ділянки може бути меншим 12 місяців).</a:t>
            </a:r>
          </a:p>
          <a:p>
            <a:endParaRPr lang="ru-RU" dirty="0"/>
          </a:p>
        </p:txBody>
      </p:sp>
    </p:spTree>
    <p:extLst>
      <p:ext uri="{BB962C8B-B14F-4D97-AF65-F5344CB8AC3E}">
        <p14:creationId xmlns:p14="http://schemas.microsoft.com/office/powerpoint/2010/main" val="4043861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Sveta\Desktop\ФІНАНСОВЕ ПРАВО\презентація\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265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71527" y="188640"/>
            <a:ext cx="8229600" cy="627685"/>
          </a:xfrm>
        </p:spPr>
        <p:txBody>
          <a:bodyPr>
            <a:noAutofit/>
          </a:bodyPr>
          <a:lstStyle/>
          <a:p>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400" b="1" dirty="0" smtClean="0">
                <a:solidFill>
                  <a:srgbClr val="0070C0"/>
                </a:solidFill>
                <a:latin typeface="Times New Roman" pitchFamily="18" charset="0"/>
                <a:cs typeface="Times New Roman" pitchFamily="18" charset="0"/>
              </a:rPr>
              <a:t>Порядок </a:t>
            </a:r>
            <a:r>
              <a:rPr lang="ru-RU" sz="2400" b="1" dirty="0">
                <a:solidFill>
                  <a:srgbClr val="0070C0"/>
                </a:solidFill>
                <a:latin typeface="Times New Roman" pitchFamily="18" charset="0"/>
                <a:cs typeface="Times New Roman" pitchFamily="18" charset="0"/>
              </a:rPr>
              <a:t>обчислення плати за землю</a:t>
            </a:r>
            <a:r>
              <a:rPr lang="ru-RU" sz="2400" dirty="0">
                <a:solidFill>
                  <a:srgbClr val="0070C0"/>
                </a:solidFill>
                <a:latin typeface="Times New Roman" pitchFamily="18" charset="0"/>
                <a:cs typeface="Times New Roman" pitchFamily="18" charset="0"/>
              </a:rPr>
              <a:t/>
            </a:r>
            <a:br>
              <a:rPr lang="ru-RU" sz="2400" dirty="0">
                <a:solidFill>
                  <a:srgbClr val="0070C0"/>
                </a:solidFill>
                <a:latin typeface="Times New Roman" pitchFamily="18" charset="0"/>
                <a:cs typeface="Times New Roman" pitchFamily="18" charset="0"/>
              </a:rPr>
            </a:br>
            <a:endParaRPr lang="ru-RU" sz="2400" dirty="0">
              <a:solidFill>
                <a:srgbClr val="0070C0"/>
              </a:solidFill>
              <a:latin typeface="Times New Roman" pitchFamily="18" charset="0"/>
              <a:cs typeface="Times New Roman" pitchFamily="18" charset="0"/>
            </a:endParaRPr>
          </a:p>
        </p:txBody>
      </p:sp>
      <p:sp>
        <p:nvSpPr>
          <p:cNvPr id="4" name="Скругленный прямоугольник 3"/>
          <p:cNvSpPr/>
          <p:nvPr/>
        </p:nvSpPr>
        <p:spPr>
          <a:xfrm>
            <a:off x="120358" y="1002579"/>
            <a:ext cx="8856984"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dirty="0" smtClean="0">
              <a:latin typeface="Times New Roman" pitchFamily="18" charset="0"/>
              <a:cs typeface="Times New Roman" pitchFamily="18" charset="0"/>
            </a:endParaRPr>
          </a:p>
          <a:p>
            <a:pPr algn="ctr"/>
            <a:r>
              <a:rPr lang="ru-RU" dirty="0" smtClean="0">
                <a:solidFill>
                  <a:schemeClr val="tx1"/>
                </a:solidFill>
                <a:latin typeface="Times New Roman" pitchFamily="18" charset="0"/>
                <a:cs typeface="Times New Roman" pitchFamily="18" charset="0"/>
              </a:rPr>
              <a:t>Підставою </a:t>
            </a:r>
            <a:r>
              <a:rPr lang="ru-RU" dirty="0">
                <a:solidFill>
                  <a:schemeClr val="tx1"/>
                </a:solidFill>
                <a:latin typeface="Times New Roman" pitchFamily="18" charset="0"/>
                <a:cs typeface="Times New Roman" pitchFamily="18" charset="0"/>
              </a:rPr>
              <a:t>для нарахування земельного податку є дані державного земельного кадастру.</a:t>
            </a:r>
          </a:p>
          <a:p>
            <a:pPr algn="ctr"/>
            <a:endParaRPr lang="ru-RU" dirty="0"/>
          </a:p>
        </p:txBody>
      </p:sp>
      <p:sp>
        <p:nvSpPr>
          <p:cNvPr id="5" name="Скругленный прямоугольник 4"/>
          <p:cNvSpPr/>
          <p:nvPr/>
        </p:nvSpPr>
        <p:spPr>
          <a:xfrm>
            <a:off x="149936" y="2132856"/>
            <a:ext cx="4104455" cy="379816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650" dirty="0" smtClean="0">
                <a:latin typeface="Times New Roman" pitchFamily="18" charset="0"/>
                <a:cs typeface="Times New Roman" pitchFamily="18" charset="0"/>
              </a:rPr>
              <a:t>   Центральні </a:t>
            </a:r>
            <a:r>
              <a:rPr lang="ru-RU" sz="1650" dirty="0">
                <a:latin typeface="Times New Roman" pitchFamily="18" charset="0"/>
                <a:cs typeface="Times New Roman" pitchFamily="18" charset="0"/>
              </a:rPr>
              <a:t>органи виконавчої влади, що реалізують державну політику у сфері земельних відносин та у сфері державної реєстрації речових прав на нерухоме майно, у сфері будівництва щомісяця, але не пізніше 10 числа наступного місяця, а також за запитом відповідного контролюючого органу за місцезнаходженням земельної ділянки подають інформацію, необхідну для обчислення і справляння плати за землю, у порядку, встановленому Кабінетом Міністрів України.</a:t>
            </a:r>
          </a:p>
          <a:p>
            <a:pPr algn="just"/>
            <a:endParaRPr lang="ru-RU" dirty="0"/>
          </a:p>
        </p:txBody>
      </p:sp>
      <p:pic>
        <p:nvPicPr>
          <p:cNvPr id="2050" name="Picture 2" descr="C:\Users\Sveta\Desktop\ФІНАНСОВЕ ПРАВО\презентація\RKHDJ5xx764.jpg"/>
          <p:cNvPicPr>
            <a:picLocks noChangeAspect="1" noChangeArrowheads="1"/>
          </p:cNvPicPr>
          <p:nvPr/>
        </p:nvPicPr>
        <p:blipFill rotWithShape="1">
          <a:blip r:embed="rId3">
            <a:extLst>
              <a:ext uri="{28A0092B-C50C-407E-A947-70E740481C1C}">
                <a14:useLocalDpi xmlns:a14="http://schemas.microsoft.com/office/drawing/2010/main" val="0"/>
              </a:ext>
            </a:extLst>
          </a:blip>
          <a:srcRect l="4501" r="27032"/>
          <a:stretch/>
        </p:blipFill>
        <p:spPr bwMode="auto">
          <a:xfrm>
            <a:off x="4639029" y="2132856"/>
            <a:ext cx="4144489" cy="3798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673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veta\Desktop\ФІНАНСОВЕ ПРАВО\презентація\NZ-JPvgC_B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63"/>
            <a:ext cx="9144000" cy="6867863"/>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923928" y="548680"/>
            <a:ext cx="5040561" cy="475252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sz="1400" dirty="0" smtClean="0">
              <a:latin typeface="Times New Roman" pitchFamily="18" charset="0"/>
              <a:cs typeface="Times New Roman" pitchFamily="18" charset="0"/>
            </a:endParaRPr>
          </a:p>
          <a:p>
            <a:pPr algn="just"/>
            <a:r>
              <a:rPr lang="ru-RU" sz="1700" dirty="0" smtClean="0">
                <a:latin typeface="Times New Roman" pitchFamily="18" charset="0"/>
                <a:cs typeface="Times New Roman" pitchFamily="18" charset="0"/>
              </a:rPr>
              <a:t>   </a:t>
            </a:r>
            <a:r>
              <a:rPr lang="uk-UA" sz="1700" dirty="0" smtClean="0">
                <a:latin typeface="Times New Roman" pitchFamily="18" charset="0"/>
                <a:cs typeface="Times New Roman" pitchFamily="18" charset="0"/>
              </a:rPr>
              <a:t>Платники плати за землю (крім фізичних осіб) самостійно обчислюють суму податку щороку станом на 1 січня і не пізніше 20 лютого поточного року подають відповідному контролюючому органу за місцезнаходженням земельної ділянки податкову декларацію на поточний рік за формою, встановленою у порядку, з розбивкою річної суми рівними частками за місяцями. Подання такої декларації звільняє від обов'язку подання щомісячних декларацій. При поданні першої декларації (фактичного початку діяльності як платника плати за землю) разом з нею подається довідка (витяг) про розмір нормативної грошової оцінки земельної ділянки, а надалі така довідка подається у разі затвердження нової нормативної грошової оцінки земл</a:t>
            </a:r>
            <a:r>
              <a:rPr lang="ru-RU" sz="1700" dirty="0" smtClean="0">
                <a:latin typeface="Times New Roman" pitchFamily="18" charset="0"/>
                <a:cs typeface="Times New Roman" pitchFamily="18" charset="0"/>
              </a:rPr>
              <a:t>і</a:t>
            </a:r>
            <a:r>
              <a:rPr lang="ru-RU" sz="1700" dirty="0">
                <a:latin typeface="Times New Roman" pitchFamily="18" charset="0"/>
                <a:cs typeface="Times New Roman" pitchFamily="18" charset="0"/>
              </a:rPr>
              <a:t>.</a:t>
            </a:r>
          </a:p>
          <a:p>
            <a:pPr algn="ctr"/>
            <a:endParaRPr lang="ru-RU" dirty="0"/>
          </a:p>
        </p:txBody>
      </p:sp>
      <p:sp>
        <p:nvSpPr>
          <p:cNvPr id="7" name="Скругленный прямоугольник 6"/>
          <p:cNvSpPr/>
          <p:nvPr/>
        </p:nvSpPr>
        <p:spPr>
          <a:xfrm>
            <a:off x="107505" y="5592776"/>
            <a:ext cx="8856984" cy="1224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Платник </a:t>
            </a:r>
            <a:r>
              <a:rPr lang="ru-RU" dirty="0">
                <a:latin typeface="Times New Roman" pitchFamily="18" charset="0"/>
                <a:cs typeface="Times New Roman" pitchFamily="18" charset="0"/>
              </a:rPr>
              <a:t>плати за землю має право подавати щомісяця звітну податкову декларацію, що звільняє його від </a:t>
            </a:r>
            <a:r>
              <a:rPr lang="ru-RU" dirty="0" smtClean="0">
                <a:latin typeface="Times New Roman" pitchFamily="18" charset="0"/>
                <a:cs typeface="Times New Roman" pitchFamily="18" charset="0"/>
              </a:rPr>
              <a:t>обов</a:t>
            </a:r>
            <a:r>
              <a:rPr lang="en-US"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язку </a:t>
            </a:r>
            <a:r>
              <a:rPr lang="ru-RU" dirty="0">
                <a:latin typeface="Times New Roman" pitchFamily="18" charset="0"/>
                <a:cs typeface="Times New Roman" pitchFamily="18" charset="0"/>
              </a:rPr>
              <a:t>подання податкової декларації не пізніше 20 лютого поточного року, протягом 20 календарних днів місяця, що настає за звітним.</a:t>
            </a:r>
          </a:p>
          <a:p>
            <a:pPr algn="ctr"/>
            <a:endParaRPr lang="ru-RU" dirty="0"/>
          </a:p>
        </p:txBody>
      </p:sp>
      <p:pic>
        <p:nvPicPr>
          <p:cNvPr id="1026" name="Picture 2" descr="C:\Users\Sveta\Desktop\ФІНАНСОВЕ ПРАВО\презентація\Silver-Money-Coins_zps6mbsyldf.jpg"/>
          <p:cNvPicPr>
            <a:picLocks noChangeAspect="1" noChangeArrowheads="1"/>
          </p:cNvPicPr>
          <p:nvPr/>
        </p:nvPicPr>
        <p:blipFill rotWithShape="1">
          <a:blip r:embed="rId3">
            <a:extLst>
              <a:ext uri="{28A0092B-C50C-407E-A947-70E740481C1C}">
                <a14:useLocalDpi xmlns:a14="http://schemas.microsoft.com/office/drawing/2010/main" val="0"/>
              </a:ext>
            </a:extLst>
          </a:blip>
          <a:srcRect r="34172"/>
          <a:stretch/>
        </p:blipFill>
        <p:spPr bwMode="auto">
          <a:xfrm>
            <a:off x="323528" y="548680"/>
            <a:ext cx="3361981"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6333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Sveta\Desktop\ФІНАНСОВЕ ПРАВО\презентація\89538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6065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2780928"/>
            <a:ext cx="2915816" cy="18722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600" dirty="0" smtClean="0"/>
          </a:p>
          <a:p>
            <a:pPr algn="ct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у рівних частинах - якщо будівля перебуває у спільній сумісній власності кількох осіб, але не поділена в натурі, або одній з таких осіб-власників, визначеній за їх згодою, якщо інше не встановлено </a:t>
            </a:r>
            <a:r>
              <a:rPr lang="ru-RU" sz="1600" dirty="0" smtClean="0">
                <a:latin typeface="Times New Roman" pitchFamily="18" charset="0"/>
                <a:cs typeface="Times New Roman" pitchFamily="18" charset="0"/>
              </a:rPr>
              <a:t>судом</a:t>
            </a:r>
            <a:endParaRPr lang="ru-RU" sz="1600" dirty="0">
              <a:latin typeface="Times New Roman" pitchFamily="18" charset="0"/>
              <a:cs typeface="Times New Roman" pitchFamily="18" charset="0"/>
            </a:endParaRPr>
          </a:p>
          <a:p>
            <a:pPr algn="ctr"/>
            <a:endParaRPr lang="ru-RU" dirty="0"/>
          </a:p>
        </p:txBody>
      </p:sp>
      <p:sp>
        <p:nvSpPr>
          <p:cNvPr id="5" name="Прямоугольник 4"/>
          <p:cNvSpPr/>
          <p:nvPr/>
        </p:nvSpPr>
        <p:spPr>
          <a:xfrm>
            <a:off x="6255493" y="2780928"/>
            <a:ext cx="2880320" cy="18722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sz="2000" dirty="0" smtClean="0"/>
              <a:t> </a:t>
            </a:r>
          </a:p>
          <a:p>
            <a:pPr algn="ctr"/>
            <a:r>
              <a:rPr lang="ru-RU" sz="1900" dirty="0" smtClean="0">
                <a:latin typeface="Times New Roman" pitchFamily="18" charset="0"/>
                <a:cs typeface="Times New Roman" pitchFamily="18" charset="0"/>
              </a:rPr>
              <a:t>пропорційно </a:t>
            </a:r>
            <a:r>
              <a:rPr lang="ru-RU" sz="1900" dirty="0">
                <a:latin typeface="Times New Roman" pitchFamily="18" charset="0"/>
                <a:cs typeface="Times New Roman" pitchFamily="18" charset="0"/>
              </a:rPr>
              <a:t>належній частці кожної особи - якщо будівля перебуває у спільній сумісній власності і поділена в натурі.</a:t>
            </a:r>
          </a:p>
          <a:p>
            <a:pPr algn="ctr"/>
            <a:endParaRPr lang="ru-RU" dirty="0"/>
          </a:p>
        </p:txBody>
      </p:sp>
      <p:sp>
        <p:nvSpPr>
          <p:cNvPr id="6" name="Прямоугольник 5"/>
          <p:cNvSpPr/>
          <p:nvPr/>
        </p:nvSpPr>
        <p:spPr>
          <a:xfrm>
            <a:off x="3131840" y="2780928"/>
            <a:ext cx="2884557" cy="187220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smtClean="0"/>
          </a:p>
          <a:p>
            <a:pPr algn="ctr"/>
            <a:r>
              <a:rPr lang="ru-RU" dirty="0" smtClean="0"/>
              <a:t> </a:t>
            </a:r>
            <a:r>
              <a:rPr lang="ru-RU" sz="2000" dirty="0">
                <a:latin typeface="Times New Roman" pitchFamily="18" charset="0"/>
                <a:cs typeface="Times New Roman" pitchFamily="18" charset="0"/>
              </a:rPr>
              <a:t>пропорційно належній частці кожної особи - якщо будівля перебуває у спільній частковій </a:t>
            </a:r>
            <a:r>
              <a:rPr lang="ru-RU" sz="2000" dirty="0" smtClean="0">
                <a:latin typeface="Times New Roman" pitchFamily="18" charset="0"/>
                <a:cs typeface="Times New Roman" pitchFamily="18" charset="0"/>
              </a:rPr>
              <a:t>власності</a:t>
            </a:r>
            <a:endParaRPr lang="ru-RU" sz="2000" dirty="0">
              <a:latin typeface="Times New Roman" pitchFamily="18" charset="0"/>
              <a:cs typeface="Times New Roman" pitchFamily="18" charset="0"/>
            </a:endParaRPr>
          </a:p>
          <a:p>
            <a:pPr algn="ctr"/>
            <a:endParaRPr lang="ru-RU" sz="2000" dirty="0">
              <a:latin typeface="Times New Roman" pitchFamily="18" charset="0"/>
              <a:cs typeface="Times New Roman" pitchFamily="18" charset="0"/>
            </a:endParaRPr>
          </a:p>
        </p:txBody>
      </p:sp>
      <p:sp>
        <p:nvSpPr>
          <p:cNvPr id="7" name="Овал 6"/>
          <p:cNvSpPr/>
          <p:nvPr/>
        </p:nvSpPr>
        <p:spPr>
          <a:xfrm>
            <a:off x="2382110" y="174643"/>
            <a:ext cx="4384015" cy="2268252"/>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За </a:t>
            </a:r>
            <a:r>
              <a:rPr lang="ru-RU" sz="1600" dirty="0">
                <a:latin typeface="Times New Roman" pitchFamily="18" charset="0"/>
                <a:cs typeface="Times New Roman" pitchFamily="18" charset="0"/>
              </a:rPr>
              <a:t>земельну ділянку, на якій розташована будівля, що перебуває у спільній власності кількох юридичних або фізичних осіб, податок нараховується з урахуванням прибудинкової території кожному з таких осіб:</a:t>
            </a:r>
          </a:p>
          <a:p>
            <a:pPr algn="ctr"/>
            <a:endParaRPr lang="ru-RU" dirty="0"/>
          </a:p>
        </p:txBody>
      </p:sp>
      <p:sp>
        <p:nvSpPr>
          <p:cNvPr id="8" name="Скругленный прямоугольник 7"/>
          <p:cNvSpPr/>
          <p:nvPr/>
        </p:nvSpPr>
        <p:spPr>
          <a:xfrm>
            <a:off x="539552" y="5301208"/>
            <a:ext cx="8136904" cy="14401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ru-RU" sz="1900" dirty="0">
                <a:latin typeface="Times New Roman" pitchFamily="18" charset="0"/>
                <a:cs typeface="Times New Roman" pitchFamily="18" charset="0"/>
              </a:rPr>
              <a:t>За земельну ділянку, на якій розташована будівля, що перебуває у користуванні кількох юридичних або фізичних осіб, податок нараховується кожному з них пропорційно тій частині площі будівлі, що знаходиться в їх користуванні, з урахуванням прибудинкової території</a:t>
            </a:r>
            <a:r>
              <a:rPr lang="ru-RU" sz="1900" dirty="0" smtClean="0">
                <a:latin typeface="Times New Roman" pitchFamily="18" charset="0"/>
                <a:cs typeface="Times New Roman" pitchFamily="18" charset="0"/>
              </a:rPr>
              <a:t>.</a:t>
            </a:r>
            <a:endParaRPr lang="ru-RU" dirty="0"/>
          </a:p>
        </p:txBody>
      </p:sp>
    </p:spTree>
    <p:extLst>
      <p:ext uri="{BB962C8B-B14F-4D97-AF65-F5344CB8AC3E}">
        <p14:creationId xmlns:p14="http://schemas.microsoft.com/office/powerpoint/2010/main" val="9171197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veta\Desktop\ФІНАНСОВЕ ПРАВО\презентація\892301c3c5475257398162a6233e4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9" y="-1"/>
            <a:ext cx="9240834"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807128" y="260648"/>
            <a:ext cx="7560840" cy="77809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b="1" dirty="0"/>
              <a:t/>
            </a:r>
            <a:br>
              <a:rPr lang="en-US" b="1" dirty="0"/>
            </a:br>
            <a:r>
              <a:rPr lang="ru-RU" sz="4700" b="1" dirty="0" smtClean="0">
                <a:solidFill>
                  <a:schemeClr val="tx1"/>
                </a:solidFill>
                <a:latin typeface="Times New Roman" pitchFamily="18" charset="0"/>
                <a:cs typeface="Times New Roman" pitchFamily="18" charset="0"/>
              </a:rPr>
              <a:t>Строк </a:t>
            </a:r>
            <a:r>
              <a:rPr lang="ru-RU" sz="4700" b="1" dirty="0">
                <a:solidFill>
                  <a:schemeClr val="tx1"/>
                </a:solidFill>
                <a:latin typeface="Times New Roman" pitchFamily="18" charset="0"/>
                <a:cs typeface="Times New Roman" pitchFamily="18" charset="0"/>
              </a:rPr>
              <a:t>сплати плати за землю</a:t>
            </a:r>
            <a:r>
              <a:rPr lang="ru-RU" sz="3800" dirty="0">
                <a:solidFill>
                  <a:schemeClr val="tx1"/>
                </a:solidFill>
                <a:latin typeface="Times New Roman" pitchFamily="18" charset="0"/>
                <a:cs typeface="Times New Roman" pitchFamily="18" charset="0"/>
              </a:rPr>
              <a:t/>
            </a:r>
            <a:br>
              <a:rPr lang="ru-RU" sz="3800" dirty="0">
                <a:solidFill>
                  <a:schemeClr val="tx1"/>
                </a:solidFill>
                <a:latin typeface="Times New Roman" pitchFamily="18" charset="0"/>
                <a:cs typeface="Times New Roman" pitchFamily="18" charset="0"/>
              </a:rPr>
            </a:br>
            <a:endParaRPr lang="ru-RU" sz="3800" dirty="0">
              <a:solidFill>
                <a:schemeClr val="tx1"/>
              </a:solidFill>
              <a:latin typeface="Times New Roman" pitchFamily="18" charset="0"/>
              <a:cs typeface="Times New Roman" pitchFamily="18" charset="0"/>
            </a:endParaRPr>
          </a:p>
        </p:txBody>
      </p:sp>
      <p:sp>
        <p:nvSpPr>
          <p:cNvPr id="4" name="Прямоугольник 3"/>
          <p:cNvSpPr/>
          <p:nvPr/>
        </p:nvSpPr>
        <p:spPr>
          <a:xfrm>
            <a:off x="296075" y="1268760"/>
            <a:ext cx="5140020" cy="25202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endParaRPr lang="en-US" sz="1600" dirty="0" smtClean="0">
              <a:latin typeface="Times New Roman" pitchFamily="18" charset="0"/>
              <a:cs typeface="Times New Roman" pitchFamily="18" charset="0"/>
            </a:endParaRPr>
          </a:p>
          <a:p>
            <a:pPr algn="ctr"/>
            <a:r>
              <a:rPr lang="ru-RU" sz="1900" dirty="0" smtClean="0">
                <a:solidFill>
                  <a:schemeClr val="tx1"/>
                </a:solidFill>
                <a:latin typeface="Times New Roman" pitchFamily="18" charset="0"/>
                <a:cs typeface="Times New Roman" pitchFamily="18" charset="0"/>
              </a:rPr>
              <a:t>Власники </a:t>
            </a:r>
            <a:r>
              <a:rPr lang="ru-RU" sz="1900" dirty="0">
                <a:solidFill>
                  <a:schemeClr val="tx1"/>
                </a:solidFill>
                <a:latin typeface="Times New Roman" pitchFamily="18" charset="0"/>
                <a:cs typeface="Times New Roman" pitchFamily="18" charset="0"/>
              </a:rPr>
              <a:t>землі та землекористувачі сплачують плату за землю з дня виникнення права власності або права користування земельною </a:t>
            </a:r>
            <a:r>
              <a:rPr lang="ru-RU" sz="1900" dirty="0" smtClean="0">
                <a:solidFill>
                  <a:schemeClr val="tx1"/>
                </a:solidFill>
                <a:latin typeface="Times New Roman" pitchFamily="18" charset="0"/>
                <a:cs typeface="Times New Roman" pitchFamily="18" charset="0"/>
              </a:rPr>
              <a:t>ділянкою.</a:t>
            </a:r>
            <a:r>
              <a:rPr lang="en-US" sz="1900" dirty="0" smtClean="0">
                <a:solidFill>
                  <a:schemeClr val="tx1"/>
                </a:solidFill>
                <a:latin typeface="Times New Roman" pitchFamily="18" charset="0"/>
                <a:cs typeface="Times New Roman" pitchFamily="18" charset="0"/>
              </a:rPr>
              <a:t> </a:t>
            </a:r>
            <a:r>
              <a:rPr lang="ru-RU" sz="1900" dirty="0" smtClean="0">
                <a:solidFill>
                  <a:schemeClr val="tx1"/>
                </a:solidFill>
                <a:latin typeface="Times New Roman" pitchFamily="18" charset="0"/>
                <a:cs typeface="Times New Roman" pitchFamily="18" charset="0"/>
              </a:rPr>
              <a:t>У </a:t>
            </a:r>
            <a:r>
              <a:rPr lang="ru-RU" sz="1900" dirty="0">
                <a:solidFill>
                  <a:schemeClr val="tx1"/>
                </a:solidFill>
                <a:latin typeface="Times New Roman" pitchFamily="18" charset="0"/>
                <a:cs typeface="Times New Roman" pitchFamily="18" charset="0"/>
              </a:rPr>
              <a:t>разі припинення права власності або права користування земельною ділянкою плата за землю сплачується за фактичний період перебування землі у власності або користуванні у поточному році.</a:t>
            </a:r>
          </a:p>
          <a:p>
            <a:pPr algn="ctr"/>
            <a:endParaRPr lang="ru-RU" dirty="0"/>
          </a:p>
        </p:txBody>
      </p:sp>
      <p:sp>
        <p:nvSpPr>
          <p:cNvPr id="5" name="Прямоугольник 4"/>
          <p:cNvSpPr/>
          <p:nvPr/>
        </p:nvSpPr>
        <p:spPr>
          <a:xfrm>
            <a:off x="440090" y="4194368"/>
            <a:ext cx="4131909" cy="192564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Облік </a:t>
            </a:r>
            <a:r>
              <a:rPr lang="ru-RU" dirty="0">
                <a:latin typeface="Times New Roman" pitchFamily="18" charset="0"/>
                <a:cs typeface="Times New Roman" pitchFamily="18" charset="0"/>
              </a:rPr>
              <a:t>фізичних осіб - платників податку і нарахування відповідних сум проводяться контролюючими органами за місцем знаходження земельної ділянки щороку до 1 травня.</a:t>
            </a:r>
          </a:p>
          <a:p>
            <a:pPr algn="ctr"/>
            <a:endParaRPr lang="ru-RU" dirty="0"/>
          </a:p>
        </p:txBody>
      </p:sp>
      <p:sp>
        <p:nvSpPr>
          <p:cNvPr id="7" name="Прямоугольник 6"/>
          <p:cNvSpPr/>
          <p:nvPr/>
        </p:nvSpPr>
        <p:spPr>
          <a:xfrm>
            <a:off x="5076056" y="4194367"/>
            <a:ext cx="3756321" cy="192564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b="1" dirty="0" smtClean="0">
              <a:latin typeface="Times New Roman" pitchFamily="18" charset="0"/>
              <a:cs typeface="Times New Roman" pitchFamily="18" charset="0"/>
            </a:endParaRPr>
          </a:p>
          <a:p>
            <a:pPr algn="ctr"/>
            <a:r>
              <a:rPr lang="ru-RU" sz="2000" dirty="0" smtClean="0">
                <a:latin typeface="Times New Roman" pitchFamily="18" charset="0"/>
                <a:cs typeface="Times New Roman" pitchFamily="18" charset="0"/>
              </a:rPr>
              <a:t>Податок </a:t>
            </a:r>
            <a:r>
              <a:rPr lang="ru-RU" sz="2000" dirty="0">
                <a:latin typeface="Times New Roman" pitchFamily="18" charset="0"/>
                <a:cs typeface="Times New Roman" pitchFamily="18" charset="0"/>
              </a:rPr>
              <a:t>фізичними особами сплачується протягом 60 днів з дня вручення податкового повідомлення-рішення.</a:t>
            </a:r>
          </a:p>
          <a:p>
            <a:pPr algn="ctr"/>
            <a:endParaRPr lang="ru-RU" dirty="0"/>
          </a:p>
        </p:txBody>
      </p:sp>
      <p:pic>
        <p:nvPicPr>
          <p:cNvPr id="6147" name="Picture 3" descr="C:\Users\Sveta\Desktop\ФІНАНСОВЕ ПРАВО\презентація\116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6031" y="1302984"/>
            <a:ext cx="3156445" cy="248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0903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veta\Desktop\ФІНАНСОВЕ ПРАВО\презентація\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265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4932039" y="3717032"/>
            <a:ext cx="3985481" cy="302433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dirty="0" smtClean="0">
              <a:latin typeface="Times New Roman" pitchFamily="18" charset="0"/>
              <a:cs typeface="Times New Roman" pitchFamily="18" charset="0"/>
            </a:endParaRPr>
          </a:p>
          <a:p>
            <a:pPr algn="just"/>
            <a:r>
              <a:rPr lang="ru-RU" sz="1600" dirty="0" smtClean="0">
                <a:solidFill>
                  <a:schemeClr val="tx1"/>
                </a:solidFill>
                <a:latin typeface="Times New Roman" pitchFamily="18" charset="0"/>
                <a:cs typeface="Times New Roman" pitchFamily="18" charset="0"/>
              </a:rPr>
              <a:t>Податкове </a:t>
            </a:r>
            <a:r>
              <a:rPr lang="ru-RU" sz="1600" dirty="0">
                <a:solidFill>
                  <a:schemeClr val="tx1"/>
                </a:solidFill>
                <a:latin typeface="Times New Roman" pitchFamily="18" charset="0"/>
                <a:cs typeface="Times New Roman" pitchFamily="18" charset="0"/>
              </a:rPr>
              <a:t>зобов</a:t>
            </a:r>
            <a:r>
              <a:rPr lang="en-US" sz="1600" dirty="0">
                <a:solidFill>
                  <a:schemeClr val="tx1"/>
                </a:solidFill>
                <a:latin typeface="Times New Roman" pitchFamily="18" charset="0"/>
                <a:cs typeface="Times New Roman" pitchFamily="18" charset="0"/>
              </a:rPr>
              <a:t>’</a:t>
            </a:r>
            <a:r>
              <a:rPr lang="ru-RU" sz="1600" dirty="0">
                <a:solidFill>
                  <a:schemeClr val="tx1"/>
                </a:solidFill>
                <a:latin typeface="Times New Roman" pitchFamily="18" charset="0"/>
                <a:cs typeface="Times New Roman" pitchFamily="18" charset="0"/>
              </a:rPr>
              <a:t>язання щодо плати за землю, визначене у податковій декларації на поточний рік,</a:t>
            </a:r>
            <a:r>
              <a:rPr lang="en-US" sz="1600" dirty="0">
                <a:solidFill>
                  <a:schemeClr val="tx1"/>
                </a:solidFill>
                <a:latin typeface="Times New Roman" pitchFamily="18" charset="0"/>
                <a:cs typeface="Times New Roman" pitchFamily="18" charset="0"/>
              </a:rPr>
              <a:t> (</a:t>
            </a:r>
            <a:r>
              <a:rPr lang="ru-RU" sz="1600" dirty="0">
                <a:solidFill>
                  <a:schemeClr val="tx1"/>
                </a:solidFill>
                <a:latin typeface="Times New Roman" pitchFamily="18" charset="0"/>
                <a:cs typeface="Times New Roman" pitchFamily="18" charset="0"/>
              </a:rPr>
              <a:t>у тому числі за нововідведені земельні ділянки</a:t>
            </a:r>
            <a:r>
              <a:rPr lang="en-US" sz="1600" dirty="0">
                <a:solidFill>
                  <a:schemeClr val="tx1"/>
                </a:solidFill>
                <a:latin typeface="Times New Roman" pitchFamily="18" charset="0"/>
                <a:cs typeface="Times New Roman" pitchFamily="18" charset="0"/>
              </a:rPr>
              <a:t>) </a:t>
            </a:r>
            <a:r>
              <a:rPr lang="ru-RU" sz="1600" dirty="0">
                <a:solidFill>
                  <a:schemeClr val="tx1"/>
                </a:solidFill>
                <a:latin typeface="Times New Roman" pitchFamily="18" charset="0"/>
                <a:cs typeface="Times New Roman" pitchFamily="18" charset="0"/>
              </a:rPr>
              <a:t>сплачується рівними частками власниками та землекористувачами земельних ділянок за місцезнаходженням земельної ділянки за податковий період, який дорівнює календарному місяцю, щомісяця протягом 30 календарних днів, що настають </a:t>
            </a:r>
            <a:r>
              <a:rPr lang="ru-RU" sz="1600" dirty="0" smtClean="0">
                <a:solidFill>
                  <a:schemeClr val="tx1"/>
                </a:solidFill>
                <a:latin typeface="Times New Roman" pitchFamily="18" charset="0"/>
                <a:cs typeface="Times New Roman" pitchFamily="18" charset="0"/>
              </a:rPr>
              <a:t>за</a:t>
            </a:r>
            <a:r>
              <a:rPr lang="en-US" sz="1600" dirty="0">
                <a:solidFill>
                  <a:schemeClr val="tx1"/>
                </a:solidFill>
                <a:latin typeface="Times New Roman" pitchFamily="18" charset="0"/>
                <a:cs typeface="Times New Roman" pitchFamily="18" charset="0"/>
              </a:rPr>
              <a:t> </a:t>
            </a:r>
            <a:r>
              <a:rPr lang="ru-RU" sz="1600" dirty="0" smtClean="0">
                <a:solidFill>
                  <a:schemeClr val="tx1"/>
                </a:solidFill>
                <a:latin typeface="Times New Roman" pitchFamily="18" charset="0"/>
                <a:cs typeface="Times New Roman" pitchFamily="18" charset="0"/>
              </a:rPr>
              <a:t>останнім </a:t>
            </a:r>
            <a:r>
              <a:rPr lang="ru-RU" sz="1600" dirty="0">
                <a:solidFill>
                  <a:schemeClr val="tx1"/>
                </a:solidFill>
                <a:latin typeface="Times New Roman" pitchFamily="18" charset="0"/>
                <a:cs typeface="Times New Roman" pitchFamily="18" charset="0"/>
              </a:rPr>
              <a:t>календарним днем податкового </a:t>
            </a:r>
            <a:r>
              <a:rPr lang="ru-RU" sz="1600" dirty="0" smtClean="0">
                <a:solidFill>
                  <a:schemeClr val="tx1"/>
                </a:solidFill>
                <a:latin typeface="Times New Roman" pitchFamily="18" charset="0"/>
                <a:cs typeface="Times New Roman" pitchFamily="18" charset="0"/>
              </a:rPr>
              <a:t> </a:t>
            </a:r>
            <a:r>
              <a:rPr lang="ru-RU" sz="1600" dirty="0">
                <a:solidFill>
                  <a:schemeClr val="tx1"/>
                </a:solidFill>
                <a:latin typeface="Times New Roman" pitchFamily="18" charset="0"/>
                <a:cs typeface="Times New Roman" pitchFamily="18" charset="0"/>
              </a:rPr>
              <a:t>місяця.</a:t>
            </a:r>
          </a:p>
          <a:p>
            <a:pPr algn="ctr"/>
            <a:endParaRPr lang="ru-RU" dirty="0"/>
          </a:p>
        </p:txBody>
      </p:sp>
      <p:sp>
        <p:nvSpPr>
          <p:cNvPr id="7" name="Прямоугольник 6"/>
          <p:cNvSpPr/>
          <p:nvPr/>
        </p:nvSpPr>
        <p:spPr>
          <a:xfrm>
            <a:off x="251520" y="332656"/>
            <a:ext cx="4199016" cy="266429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endParaRPr lang="en-US" dirty="0" smtClean="0">
              <a:latin typeface="Times New Roman" pitchFamily="18" charset="0"/>
              <a:cs typeface="Times New Roman" pitchFamily="18" charset="0"/>
            </a:endParaRPr>
          </a:p>
          <a:p>
            <a:pPr algn="ct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ru-RU" dirty="0" smtClean="0">
                <a:latin typeface="Times New Roman" pitchFamily="18" charset="0"/>
                <a:cs typeface="Times New Roman" pitchFamily="18" charset="0"/>
              </a:rPr>
              <a:t>При </a:t>
            </a:r>
            <a:r>
              <a:rPr lang="ru-RU" dirty="0">
                <a:latin typeface="Times New Roman" pitchFamily="18" charset="0"/>
                <a:cs typeface="Times New Roman" pitchFamily="18" charset="0"/>
              </a:rPr>
              <a:t>переході права власності на будівлю, споруду (їх частину) податок за земельні ділянки, на яких розташовані такі будівлі, споруди (їх частини), з урахуванням прибудинкової території сплачується на загальних підставах з дати державної реєстрації права власності на таку земельну ділянку.</a:t>
            </a:r>
          </a:p>
          <a:p>
            <a:endParaRPr lang="ru-RU" dirty="0"/>
          </a:p>
          <a:p>
            <a:pPr algn="ctr"/>
            <a:endParaRPr lang="ru-RU" dirty="0"/>
          </a:p>
        </p:txBody>
      </p:sp>
      <p:pic>
        <p:nvPicPr>
          <p:cNvPr id="7170" name="Picture 2" descr="C:\Users\Sveta\Desktop\ФІНАНСОВЕ ПРАВО\презентація\20140526_15_17_30448.jpg"/>
          <p:cNvPicPr>
            <a:picLocks noChangeAspect="1" noChangeArrowheads="1"/>
          </p:cNvPicPr>
          <p:nvPr/>
        </p:nvPicPr>
        <p:blipFill rotWithShape="1">
          <a:blip r:embed="rId3">
            <a:extLst>
              <a:ext uri="{28A0092B-C50C-407E-A947-70E740481C1C}">
                <a14:useLocalDpi xmlns:a14="http://schemas.microsoft.com/office/drawing/2010/main" val="0"/>
              </a:ext>
            </a:extLst>
          </a:blip>
          <a:srcRect r="38619"/>
          <a:stretch/>
        </p:blipFill>
        <p:spPr bwMode="auto">
          <a:xfrm>
            <a:off x="4932039" y="332656"/>
            <a:ext cx="4032449" cy="2664296"/>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Sveta\Desktop\ФІНАНСОВЕ ПРАВО\презентація\7632bi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3717032"/>
            <a:ext cx="4199016"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23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Users\Sveta\Desktop\ФІНАНСОВЕ ПРАВО\презентація\blanco-fondo-los-niveles-de-grises-texturas-pantalla-libere-fondos-nicos-powerpoint-para-realzar-su-presentaci-n-295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398"/>
            <a:ext cx="9144000" cy="687239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116632"/>
            <a:ext cx="8229600" cy="836712"/>
          </a:xfrm>
        </p:spPr>
        <p:txBody>
          <a:bodyPr>
            <a:normAutofit/>
          </a:bodyPr>
          <a:lstStyle/>
          <a:p>
            <a:r>
              <a:rPr lang="uk-UA" sz="4800" b="1" dirty="0" smtClean="0">
                <a:solidFill>
                  <a:schemeClr val="bg1"/>
                </a:solidFill>
                <a:effectLst>
                  <a:outerShdw blurRad="38100" dist="38100" dir="2700000" algn="tl">
                    <a:srgbClr val="000000">
                      <a:alpha val="43137"/>
                    </a:srgbClr>
                  </a:outerShdw>
                </a:effectLst>
              </a:rPr>
              <a:t>Орендна плата</a:t>
            </a:r>
            <a:endParaRPr lang="ru-RU" sz="4800" b="1" dirty="0">
              <a:solidFill>
                <a:schemeClr val="bg1"/>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251520" y="1052736"/>
            <a:ext cx="8640960" cy="5472608"/>
          </a:xfrm>
        </p:spPr>
        <p:txBody>
          <a:bodyPr>
            <a:noAutofit/>
          </a:bodyPr>
          <a:lstStyle/>
          <a:p>
            <a:pPr algn="just">
              <a:lnSpc>
                <a:spcPct val="120000"/>
              </a:lnSpc>
            </a:pPr>
            <a:r>
              <a:rPr lang="uk-UA" sz="2000" dirty="0">
                <a:effectLst>
                  <a:outerShdw blurRad="38100" dist="38100" dir="2700000" algn="tl">
                    <a:srgbClr val="000000">
                      <a:alpha val="43137"/>
                    </a:srgbClr>
                  </a:outerShdw>
                </a:effectLst>
              </a:rPr>
              <a:t>Підставою для нарахування орендної плати за земельну ділянку є договір оренди такої земельної ділянки оформлений та зареєстрований відповідно до законодавства.</a:t>
            </a:r>
            <a:endParaRPr lang="ru-RU" sz="2000" dirty="0">
              <a:effectLst>
                <a:outerShdw blurRad="38100" dist="38100" dir="2700000" algn="tl">
                  <a:srgbClr val="000000">
                    <a:alpha val="43137"/>
                  </a:srgbClr>
                </a:outerShdw>
              </a:effectLst>
            </a:endParaRPr>
          </a:p>
          <a:p>
            <a:pPr algn="just">
              <a:lnSpc>
                <a:spcPct val="120000"/>
              </a:lnSpc>
            </a:pPr>
            <a:r>
              <a:rPr lang="uk-UA" sz="2000" dirty="0">
                <a:solidFill>
                  <a:srgbClr val="C00000"/>
                </a:solidFill>
              </a:rPr>
              <a:t>Органи виконавчої влади та органи місцевого самоврядування, які укладають договори оренди землі, повинні до 1 лютого подавати контролюючому органу за місцезнаходженням земельної ділянки переліки орендарів, з якими укладено договори оренди землі на поточний рік, та інформувати відповідний контролюючий орган про укладення нових, внесення змін до існуючих договорів оренди землі та їх розірвання до 1 числа місяця, що настає за місяцем, у якому відбулися зазначені зміни.</a:t>
            </a:r>
            <a:endParaRPr lang="ru-RU" sz="2000" dirty="0">
              <a:solidFill>
                <a:srgbClr val="C00000"/>
              </a:solidFill>
            </a:endParaRPr>
          </a:p>
          <a:p>
            <a:pPr algn="just">
              <a:lnSpc>
                <a:spcPct val="120000"/>
              </a:lnSpc>
            </a:pPr>
            <a:r>
              <a:rPr lang="uk-UA" sz="2000" dirty="0">
                <a:solidFill>
                  <a:srgbClr val="7030A0"/>
                </a:solidFill>
              </a:rPr>
              <a:t>Форма надання інформації затверджується центральним органом виконавчої влади, що забезпечує формування державної податкової політики.</a:t>
            </a:r>
            <a:endParaRPr lang="ru-RU" sz="2000" dirty="0">
              <a:solidFill>
                <a:srgbClr val="7030A0"/>
              </a:solidFill>
            </a:endParaRPr>
          </a:p>
          <a:p>
            <a:endParaRPr lang="ru-RU" sz="2300" dirty="0"/>
          </a:p>
        </p:txBody>
      </p:sp>
    </p:spTree>
    <p:extLst>
      <p:ext uri="{BB962C8B-B14F-4D97-AF65-F5344CB8AC3E}">
        <p14:creationId xmlns:p14="http://schemas.microsoft.com/office/powerpoint/2010/main" val="27969212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veta\Desktop\ФІНАНСОВЕ ПРАВО\презентація\165665.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0"/>
            <a:ext cx="9144000" cy="686084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467544" y="476672"/>
            <a:ext cx="8208912" cy="5976664"/>
          </a:xfrm>
          <a:solidFill>
            <a:schemeClr val="lt1">
              <a:alpha val="46000"/>
            </a:schemeClr>
          </a:solidFill>
        </p:spPr>
        <p:style>
          <a:lnRef idx="2">
            <a:schemeClr val="accent1"/>
          </a:lnRef>
          <a:fillRef idx="1">
            <a:schemeClr val="lt1"/>
          </a:fillRef>
          <a:effectRef idx="0">
            <a:schemeClr val="accent1"/>
          </a:effectRef>
          <a:fontRef idx="minor">
            <a:schemeClr val="dk1"/>
          </a:fontRef>
        </p:style>
        <p:txBody>
          <a:bodyPr>
            <a:normAutofit/>
          </a:bodyPr>
          <a:lstStyle/>
          <a:p>
            <a:pPr marL="0" indent="0" algn="just">
              <a:buNone/>
            </a:pPr>
            <a:r>
              <a:rPr lang="uk-UA" sz="3600" dirty="0" smtClean="0">
                <a:solidFill>
                  <a:schemeClr val="bg1"/>
                </a:solidFill>
              </a:rPr>
              <a:t/>
            </a:r>
            <a:br>
              <a:rPr lang="uk-UA" sz="3600" dirty="0" smtClean="0">
                <a:solidFill>
                  <a:schemeClr val="bg1"/>
                </a:solidFill>
              </a:rPr>
            </a:br>
            <a:r>
              <a:rPr lang="uk-UA" sz="4000" b="1" dirty="0" smtClean="0">
                <a:solidFill>
                  <a:schemeClr val="tx1"/>
                </a:solidFill>
              </a:rPr>
              <a:t>Платником</a:t>
            </a:r>
            <a:r>
              <a:rPr lang="uk-UA" sz="4000" dirty="0" smtClean="0">
                <a:solidFill>
                  <a:schemeClr val="tx1"/>
                </a:solidFill>
              </a:rPr>
              <a:t> </a:t>
            </a:r>
            <a:r>
              <a:rPr lang="uk-UA" sz="4000" dirty="0">
                <a:solidFill>
                  <a:schemeClr val="tx1"/>
                </a:solidFill>
              </a:rPr>
              <a:t>орендної плати є орендар земельної ділянки</a:t>
            </a:r>
            <a:r>
              <a:rPr lang="uk-UA" sz="4000" dirty="0" smtClean="0">
                <a:solidFill>
                  <a:schemeClr val="tx1"/>
                </a:solidFill>
              </a:rPr>
              <a:t>.</a:t>
            </a:r>
            <a:endParaRPr lang="uk-UA" sz="4000" dirty="0">
              <a:solidFill>
                <a:schemeClr val="tx1"/>
              </a:solidFill>
            </a:endParaRPr>
          </a:p>
          <a:p>
            <a:pPr marL="0" indent="0" algn="just">
              <a:buNone/>
            </a:pPr>
            <a:r>
              <a:rPr lang="uk-UA" sz="4000" b="1" dirty="0" smtClean="0">
                <a:solidFill>
                  <a:schemeClr val="tx1"/>
                </a:solidFill>
              </a:rPr>
              <a:t>Об’єктом</a:t>
            </a:r>
            <a:r>
              <a:rPr lang="uk-UA" sz="4000" dirty="0" smtClean="0">
                <a:solidFill>
                  <a:schemeClr val="tx1"/>
                </a:solidFill>
              </a:rPr>
              <a:t> </a:t>
            </a:r>
            <a:r>
              <a:rPr lang="uk-UA" sz="4000" dirty="0">
                <a:solidFill>
                  <a:schemeClr val="tx1"/>
                </a:solidFill>
              </a:rPr>
              <a:t>оподаткування є земельна ділянка, надана в оренду. Розмір та умови внесення орендної плати встановлюються у договорі оренди між орендодавцем (власником) і орендарем.</a:t>
            </a:r>
            <a:endParaRPr lang="ru-RU" sz="4000" dirty="0">
              <a:solidFill>
                <a:schemeClr val="tx1"/>
              </a:solidFill>
            </a:endParaRPr>
          </a:p>
          <a:p>
            <a:endParaRPr lang="ru-RU" dirty="0"/>
          </a:p>
          <a:p>
            <a:endParaRPr lang="ru-RU" dirty="0"/>
          </a:p>
        </p:txBody>
      </p:sp>
    </p:spTree>
    <p:extLst>
      <p:ext uri="{BB962C8B-B14F-4D97-AF65-F5344CB8AC3E}">
        <p14:creationId xmlns:p14="http://schemas.microsoft.com/office/powerpoint/2010/main" val="30362782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Sveta\Desktop\ФІНАНСОВЕ ПРАВО\презентація\fDn6dEyXaw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35774"/>
            <a:ext cx="8229600" cy="1016962"/>
          </a:xfrm>
        </p:spPr>
        <p:txBody>
          <a:bodyPr/>
          <a:lstStyle/>
          <a:p>
            <a:r>
              <a:rPr lang="uk-UA" b="1" dirty="0" smtClean="0">
                <a:solidFill>
                  <a:srgbClr val="FF0000"/>
                </a:solidFill>
              </a:rPr>
              <a:t>Розмір орендної плати</a:t>
            </a:r>
            <a:endParaRPr lang="ru-RU" b="1" dirty="0">
              <a:solidFill>
                <a:srgbClr val="FF0000"/>
              </a:solidFill>
            </a:endParaRPr>
          </a:p>
        </p:txBody>
      </p:sp>
      <p:sp>
        <p:nvSpPr>
          <p:cNvPr id="3" name="Объект 2"/>
          <p:cNvSpPr>
            <a:spLocks noGrp="1"/>
          </p:cNvSpPr>
          <p:nvPr>
            <p:ph idx="1"/>
          </p:nvPr>
        </p:nvSpPr>
        <p:spPr>
          <a:xfrm>
            <a:off x="457200" y="980728"/>
            <a:ext cx="8229600" cy="946363"/>
          </a:xfrm>
        </p:spPr>
        <p:txBody>
          <a:bodyPr>
            <a:normAutofit/>
          </a:bodyPr>
          <a:lstStyle/>
          <a:p>
            <a:pPr marL="0" indent="0" algn="ctr">
              <a:buNone/>
            </a:pPr>
            <a:r>
              <a:rPr lang="uk-UA" sz="2400" dirty="0">
                <a:latin typeface="Times New Roman" pitchFamily="18" charset="0"/>
                <a:cs typeface="Times New Roman" pitchFamily="18" charset="0"/>
              </a:rPr>
              <a:t>Розмір орендної плати встановлюється у договорі оренди, але річна сума платежу:</a:t>
            </a:r>
            <a:endParaRPr lang="ru-RU" sz="2400" dirty="0">
              <a:latin typeface="Times New Roman" pitchFamily="18" charset="0"/>
              <a:cs typeface="Times New Roman" pitchFamily="18" charset="0"/>
            </a:endParaRPr>
          </a:p>
          <a:p>
            <a:pPr marL="0" indent="0">
              <a:buNone/>
            </a:pPr>
            <a:endParaRPr lang="ru-RU" sz="2400" dirty="0">
              <a:latin typeface="Times New Roman" pitchFamily="18" charset="0"/>
              <a:cs typeface="Times New Roman" pitchFamily="18" charset="0"/>
            </a:endParaRPr>
          </a:p>
        </p:txBody>
      </p:sp>
      <p:sp>
        <p:nvSpPr>
          <p:cNvPr id="4" name="Скругленный прямоугольник 3"/>
          <p:cNvSpPr/>
          <p:nvPr/>
        </p:nvSpPr>
        <p:spPr>
          <a:xfrm>
            <a:off x="143064" y="4508641"/>
            <a:ext cx="3492386" cy="216024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a:t>для баз олімпійської, паралімпійської та дефлімпійської підготовки, перелік яких затверджується Кабінетом Міністрів України, не може перевищувати 0,1 відсотка нормативної грошової оцінки.</a:t>
            </a:r>
          </a:p>
        </p:txBody>
      </p:sp>
      <p:sp>
        <p:nvSpPr>
          <p:cNvPr id="5" name="Скругленный прямоугольник 4"/>
          <p:cNvSpPr/>
          <p:nvPr/>
        </p:nvSpPr>
        <p:spPr>
          <a:xfrm>
            <a:off x="5364087" y="4509120"/>
            <a:ext cx="3492387" cy="21602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для пасовищ у населених пунктах, яким надано статус гірських, не може перевищувати розміру земельного податку.</a:t>
            </a:r>
          </a:p>
        </p:txBody>
      </p:sp>
      <p:sp>
        <p:nvSpPr>
          <p:cNvPr id="8" name="Скругленный прямоугольник 7"/>
          <p:cNvSpPr/>
          <p:nvPr/>
        </p:nvSpPr>
        <p:spPr>
          <a:xfrm>
            <a:off x="5364088" y="1903278"/>
            <a:ext cx="3492387" cy="215478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a:t>може перевищувати граничний розмір орендної плати</a:t>
            </a:r>
            <a:r>
              <a:rPr lang="ru-RU" dirty="0" smtClean="0"/>
              <a:t>, </a:t>
            </a:r>
            <a:r>
              <a:rPr lang="ru-RU" dirty="0"/>
              <a:t>у разі визначення орендаря на конкурентних засадах.</a:t>
            </a:r>
          </a:p>
        </p:txBody>
      </p:sp>
      <p:sp>
        <p:nvSpPr>
          <p:cNvPr id="9" name="Скругленный прямоугольник 8"/>
          <p:cNvSpPr/>
          <p:nvPr/>
        </p:nvSpPr>
        <p:spPr>
          <a:xfrm>
            <a:off x="143064" y="1903278"/>
            <a:ext cx="3492387" cy="215478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a:t>не може бути меншою розміру земельного податку, встановленого для відповідної категорії земельних ділянок на відповідній території;</a:t>
            </a:r>
          </a:p>
        </p:txBody>
      </p:sp>
      <p:sp>
        <p:nvSpPr>
          <p:cNvPr id="10" name="Скругленный прямоугольник 9"/>
          <p:cNvSpPr/>
          <p:nvPr/>
        </p:nvSpPr>
        <p:spPr>
          <a:xfrm>
            <a:off x="3455876" y="3140968"/>
            <a:ext cx="2232248" cy="201622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a:t>не може перевищувати 12 відсотків нормативної грошової оцінки.</a:t>
            </a:r>
          </a:p>
        </p:txBody>
      </p:sp>
    </p:spTree>
    <p:extLst>
      <p:ext uri="{BB962C8B-B14F-4D97-AF65-F5344CB8AC3E}">
        <p14:creationId xmlns:p14="http://schemas.microsoft.com/office/powerpoint/2010/main" val="3392528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976664"/>
          </a:xfrm>
        </p:spPr>
        <p:style>
          <a:lnRef idx="1">
            <a:schemeClr val="accent5"/>
          </a:lnRef>
          <a:fillRef idx="3">
            <a:schemeClr val="accent5"/>
          </a:fillRef>
          <a:effectRef idx="2">
            <a:schemeClr val="accent5"/>
          </a:effectRef>
          <a:fontRef idx="minor">
            <a:schemeClr val="lt1"/>
          </a:fontRef>
        </p:style>
        <p:txBody>
          <a:bodyPr>
            <a:normAutofit/>
          </a:bodyPr>
          <a:lstStyle/>
          <a:p>
            <a:pPr marL="0" indent="0" algn="ctr">
              <a:buNone/>
            </a:pPr>
            <a:endParaRPr lang="ru-RU" sz="5400" dirty="0" smtClean="0"/>
          </a:p>
          <a:p>
            <a:pPr marL="0" indent="0" algn="ctr">
              <a:buNone/>
            </a:pPr>
            <a:endParaRPr lang="ru-RU" sz="5400" dirty="0"/>
          </a:p>
          <a:p>
            <a:pPr marL="0" indent="0" algn="ctr">
              <a:buNone/>
            </a:pPr>
            <a:r>
              <a:rPr lang="uk-UA" sz="7200" b="1" dirty="0" smtClean="0">
                <a:latin typeface="Times New Roman" pitchFamily="18" charset="0"/>
                <a:cs typeface="Times New Roman" pitchFamily="18" charset="0"/>
              </a:rPr>
              <a:t>Дякуємо за увагу!</a:t>
            </a:r>
            <a:endParaRPr lang="uk-UA" sz="7200" b="1" dirty="0">
              <a:latin typeface="Times New Roman" pitchFamily="18" charset="0"/>
              <a:cs typeface="Times New Roman" pitchFamily="18" charset="0"/>
            </a:endParaRPr>
          </a:p>
        </p:txBody>
      </p:sp>
    </p:spTree>
    <p:extLst>
      <p:ext uri="{BB962C8B-B14F-4D97-AF65-F5344CB8AC3E}">
        <p14:creationId xmlns:p14="http://schemas.microsoft.com/office/powerpoint/2010/main" val="4028614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1896</Words>
  <Application>Microsoft Office PowerPoint</Application>
  <PresentationFormat>Экран (4:3)</PresentationFormat>
  <Paragraphs>131</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ПЛАТА ЗА ЗЕМЛЮ</vt:lpstr>
      <vt:lpstr>Презентация PowerPoint</vt:lpstr>
      <vt:lpstr> Податковим кодексом України встановлено: </vt:lpstr>
      <vt:lpstr> Оподаткування земельних ділянок, наданих на землях лісогосподарського призначення (незалежно від місцезнаходження), земельним податком </vt:lpstr>
      <vt:lpstr> Ставка земельного податку за земельні ділянки, нормативну грошову оцінку яких проведено (незалежно від місцезнаходження) </vt:lpstr>
      <vt:lpstr> Ставки земельного податку за земельні ділянки, розташовані за межами населених пунктів, нормативну грошову оцінку яких не проведено </vt:lpstr>
      <vt:lpstr>Надання пільг</vt:lpstr>
      <vt:lpstr>Звільнення від сплати податку</vt:lpstr>
      <vt:lpstr>Презентация PowerPoint</vt:lpstr>
      <vt:lpstr> Податок не сплачується за: </vt:lpstr>
      <vt:lpstr>Презентация PowerPoint</vt:lpstr>
      <vt:lpstr> Особливості оподаткування платою за землю </vt:lpstr>
      <vt:lpstr> Податковий період для плати за землю </vt:lpstr>
      <vt:lpstr> Порядок обчислення плати за землю </vt:lpstr>
      <vt:lpstr>Презентация PowerPoint</vt:lpstr>
      <vt:lpstr>Презентация PowerPoint</vt:lpstr>
      <vt:lpstr> Строк сплати плати за землю </vt:lpstr>
      <vt:lpstr>Презентация PowerPoint</vt:lpstr>
      <vt:lpstr>Орендна плата</vt:lpstr>
      <vt:lpstr>Презентация PowerPoint</vt:lpstr>
      <vt:lpstr>Розмір орендної плати</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ПЛАТА ЗА ЗЕМЛЮ</dc:title>
  <dc:creator>Sveta</dc:creator>
  <cp:lastModifiedBy>User</cp:lastModifiedBy>
  <cp:revision>99</cp:revision>
  <dcterms:created xsi:type="dcterms:W3CDTF">2017-05-02T16:23:51Z</dcterms:created>
  <dcterms:modified xsi:type="dcterms:W3CDTF">2017-06-13T18:43:28Z</dcterms:modified>
</cp:coreProperties>
</file>