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21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891E0-47D0-4226-AB24-568CF746C68F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F8EC5-E8CB-4E55-A882-0BE1940662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355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F8EC5-E8CB-4E55-A882-0BE1940662FC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7243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F8EC5-E8CB-4E55-A882-0BE1940662FC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769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026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9814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0467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4075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38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5893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2500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4518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386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9017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8700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2073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8265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542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516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4198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4049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3602573-C64C-490B-AFDE-6D115FB3E4BE}" type="datetimeFigureOut">
              <a:rPr lang="uk-UA" smtClean="0"/>
              <a:t>05.11.2019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1DD0C-3740-49FA-B5D6-3EB51CC2DD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21143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293E14-A0E6-4C2C-8625-EBDC11151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362120"/>
            <a:ext cx="8825658" cy="3329581"/>
          </a:xfrm>
        </p:spPr>
        <p:txBody>
          <a:bodyPr/>
          <a:lstStyle/>
          <a:p>
            <a:pPr algn="ctr"/>
            <a:r>
              <a:rPr lang="uk-UA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 за порушення фінансового законодавства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395E315-D9A9-490F-8F1C-4BC0DFD47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4197" y="5641597"/>
            <a:ext cx="5911790" cy="950272"/>
          </a:xfrm>
        </p:spPr>
        <p:txBody>
          <a:bodyPr>
            <a:noAutofit/>
          </a:bodyPr>
          <a:lstStyle/>
          <a:p>
            <a:r>
              <a:rPr lang="uk-UA" altLang="ru-RU" dirty="0">
                <a:latin typeface="Times New Roman" panose="02020603050405020304" charset="0"/>
                <a:cs typeface="Times New Roman" panose="02020603050405020304" charset="0"/>
              </a:rPr>
              <a:t>Козинець І.Г., ст. </a:t>
            </a:r>
            <a:r>
              <a:rPr lang="uk-UA" altLang="ru-RU" dirty="0" err="1">
                <a:latin typeface="Times New Roman" panose="02020603050405020304" charset="0"/>
                <a:cs typeface="Times New Roman" panose="02020603050405020304" charset="0"/>
              </a:rPr>
              <a:t>викл</a:t>
            </a:r>
            <a:r>
              <a:rPr lang="uk-UA" altLang="ru-RU" dirty="0">
                <a:latin typeface="Times New Roman" panose="02020603050405020304" charset="0"/>
                <a:cs typeface="Times New Roman" panose="02020603050405020304" charset="0"/>
              </a:rPr>
              <a:t>. кафедри ТПАП та </a:t>
            </a:r>
            <a:r>
              <a:rPr lang="uk-UA" altLang="ru-RU" dirty="0" smtClean="0">
                <a:latin typeface="Times New Roman" panose="02020603050405020304" charset="0"/>
                <a:cs typeface="Times New Roman" panose="02020603050405020304" charset="0"/>
              </a:rPr>
              <a:t>П</a:t>
            </a:r>
          </a:p>
          <a:p>
            <a:r>
              <a:rPr lang="uk-UA" altLang="ru-RU" dirty="0" smtClean="0">
                <a:latin typeface="Times New Roman" panose="02020603050405020304" charset="0"/>
                <a:cs typeface="Times New Roman" panose="02020603050405020304" charset="0"/>
              </a:rPr>
              <a:t>Бондар </a:t>
            </a:r>
            <a:r>
              <a:rPr lang="uk-UA" altLang="ru-RU" dirty="0">
                <a:latin typeface="Times New Roman" panose="02020603050405020304" charset="0"/>
                <a:cs typeface="Times New Roman" panose="02020603050405020304" charset="0"/>
              </a:rPr>
              <a:t>Я., студентка групи КПР 163</a:t>
            </a:r>
          </a:p>
          <a:p>
            <a:pPr algn="r"/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E6D70E6-7F1C-4F4D-BC7E-9287EE67C1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39" y="4053594"/>
            <a:ext cx="4078994" cy="229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12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5D71C56-0C69-4F20-AE41-C2CA581B0DBF}"/>
              </a:ext>
            </a:extLst>
          </p:cNvPr>
          <p:cNvSpPr/>
          <p:nvPr/>
        </p:nvSpPr>
        <p:spPr>
          <a:xfrm>
            <a:off x="1308295" y="4744831"/>
            <a:ext cx="2504050" cy="490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57200D0D-3EEC-43E4-8B01-E98E5A2F9D2C}"/>
              </a:ext>
            </a:extLst>
          </p:cNvPr>
          <p:cNvSpPr/>
          <p:nvPr/>
        </p:nvSpPr>
        <p:spPr>
          <a:xfrm>
            <a:off x="1308295" y="4129278"/>
            <a:ext cx="2011680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01C3707-EF17-4827-BDF4-BFF56460CBAE}"/>
              </a:ext>
            </a:extLst>
          </p:cNvPr>
          <p:cNvSpPr/>
          <p:nvPr/>
        </p:nvSpPr>
        <p:spPr>
          <a:xfrm>
            <a:off x="1308295" y="3559126"/>
            <a:ext cx="2377440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BE4B486-AD04-403C-B8CB-F55963A52E36}"/>
              </a:ext>
            </a:extLst>
          </p:cNvPr>
          <p:cNvSpPr/>
          <p:nvPr/>
        </p:nvSpPr>
        <p:spPr>
          <a:xfrm>
            <a:off x="1308295" y="2987209"/>
            <a:ext cx="2236763" cy="441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EFB1D4F-555F-41C2-A65F-5B0DBC67DB33}"/>
              </a:ext>
            </a:extLst>
          </p:cNvPr>
          <p:cNvSpPr/>
          <p:nvPr/>
        </p:nvSpPr>
        <p:spPr>
          <a:xfrm>
            <a:off x="1308295" y="2344174"/>
            <a:ext cx="1856936" cy="441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5F543A-80F1-4C9B-9B51-B5F13468D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199499"/>
            <a:ext cx="9404723" cy="1400530"/>
          </a:xfrm>
        </p:spPr>
        <p:txBody>
          <a:bodyPr/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юридичної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6886CC1-5218-4B7C-9740-0742277F10B8}"/>
              </a:ext>
            </a:extLst>
          </p:cNvPr>
          <p:cNvSpPr/>
          <p:nvPr/>
        </p:nvSpPr>
        <p:spPr>
          <a:xfrm>
            <a:off x="1448972" y="1741269"/>
            <a:ext cx="9706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 кілька традиційних видів юридичної відповідальності: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A42A6A6-F1E5-4B4F-ABE7-5F05B3D0C885}"/>
              </a:ext>
            </a:extLst>
          </p:cNvPr>
          <p:cNvSpPr/>
          <p:nvPr/>
        </p:nvSpPr>
        <p:spPr>
          <a:xfrm>
            <a:off x="1219200" y="2344174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кримінальна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цивільно-правова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дисциплінарна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фінансово-правова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D3D393D-9F10-44A8-834E-352B764C7C94}"/>
              </a:ext>
            </a:extLst>
          </p:cNvPr>
          <p:cNvSpPr/>
          <p:nvPr/>
        </p:nvSpPr>
        <p:spPr>
          <a:xfrm>
            <a:off x="764344" y="5578952"/>
            <a:ext cx="109540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фінансово-правової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примусовому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добровільному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порядку. </a:t>
            </a:r>
            <a:endParaRPr lang="uk-UA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8F93255-2EE7-4AB0-9145-6330742D8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491" y="2326589"/>
            <a:ext cx="2862322" cy="286232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AE1F832-FC6C-44D8-B413-77ACD6A99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657" y="2324184"/>
            <a:ext cx="3225239" cy="286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80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CFE70C6-FD6A-463A-AE0B-AA74E64B7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5" y="308524"/>
            <a:ext cx="9855420" cy="4195481"/>
          </a:xfrm>
        </p:spPr>
        <p:txBody>
          <a:bodyPr>
            <a:normAutofit/>
          </a:bodyPr>
          <a:lstStyle/>
          <a:p>
            <a:pPr algn="just"/>
            <a:r>
              <a:rPr lang="uk-UA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Фінансово-правова відповідальність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це міра державного осуду, яка виявляється у нормативному та забезпеченому державним примусом у фінансовому праві обов’язку суб’єкта фінансового правопорушення зазнавати заходів державного примусу у вигляді фінансових санкцій (штраф, пеня, припинення бюджетного фінансування) за вчинене ним правопорушення у сфері публічної фінансової діяльності. 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Фінансово-правова відповідальність досить тісно пов’язана з такими видами юридичної відповідальності, як адміністративна, кримінальна, цивільна, дисциплінарна.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D1B2461-785E-449D-9414-D90A88B05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872" y="3676440"/>
            <a:ext cx="2868648" cy="24708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9179D2A-1F38-454C-B87C-2A87D64E1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88" y="4153605"/>
            <a:ext cx="2829810" cy="19937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71195EA-E17B-4927-B143-FD9FD753E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915" y="4000591"/>
            <a:ext cx="2357585" cy="2146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8344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76748EC4-6D68-496E-9E25-AE54E6769334}"/>
              </a:ext>
            </a:extLst>
          </p:cNvPr>
          <p:cNvSpPr/>
          <p:nvPr/>
        </p:nvSpPr>
        <p:spPr>
          <a:xfrm>
            <a:off x="703384" y="5724357"/>
            <a:ext cx="10719581" cy="847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4D3BEDF-7987-454B-81D3-700A60FC1072}"/>
              </a:ext>
            </a:extLst>
          </p:cNvPr>
          <p:cNvSpPr/>
          <p:nvPr/>
        </p:nvSpPr>
        <p:spPr>
          <a:xfrm>
            <a:off x="703384" y="4853354"/>
            <a:ext cx="10719581" cy="752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6BB2615-D218-415A-80A0-0C46D66850C6}"/>
              </a:ext>
            </a:extLst>
          </p:cNvPr>
          <p:cNvSpPr/>
          <p:nvPr/>
        </p:nvSpPr>
        <p:spPr>
          <a:xfrm>
            <a:off x="703385" y="3798277"/>
            <a:ext cx="10719581" cy="858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659385B-A1E1-42CC-BD6F-C9024F8E57A4}"/>
              </a:ext>
            </a:extLst>
          </p:cNvPr>
          <p:cNvSpPr/>
          <p:nvPr/>
        </p:nvSpPr>
        <p:spPr>
          <a:xfrm>
            <a:off x="703385" y="3105835"/>
            <a:ext cx="10719581" cy="529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D420219-1857-4BBF-8BCE-6AA7953FF029}"/>
              </a:ext>
            </a:extLst>
          </p:cNvPr>
          <p:cNvSpPr/>
          <p:nvPr/>
        </p:nvSpPr>
        <p:spPr>
          <a:xfrm>
            <a:off x="703385" y="2394691"/>
            <a:ext cx="10719581" cy="529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433C7B4-14C3-41AF-8016-A3613277689E}"/>
              </a:ext>
            </a:extLst>
          </p:cNvPr>
          <p:cNvSpPr/>
          <p:nvPr/>
        </p:nvSpPr>
        <p:spPr>
          <a:xfrm>
            <a:off x="703385" y="1252026"/>
            <a:ext cx="10719581" cy="943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CC4ADE0-86C2-4F25-BA10-28016EE0E6C3}"/>
              </a:ext>
            </a:extLst>
          </p:cNvPr>
          <p:cNvSpPr/>
          <p:nvPr/>
        </p:nvSpPr>
        <p:spPr>
          <a:xfrm>
            <a:off x="815927" y="286435"/>
            <a:ext cx="91213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охороняти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FA53A3B-86ED-4491-A359-79D9ED2EC486}"/>
              </a:ext>
            </a:extLst>
          </p:cNvPr>
          <p:cNvSpPr/>
          <p:nvPr/>
        </p:nvSpPr>
        <p:spPr>
          <a:xfrm>
            <a:off x="951914" y="1365796"/>
            <a:ext cx="102881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незаконні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скуповування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продаж,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платежу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застави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1EE6471-210B-474E-A4FC-733C6D175640}"/>
              </a:ext>
            </a:extLst>
          </p:cNvPr>
          <p:cNvSpPr/>
          <p:nvPr/>
        </p:nvSpPr>
        <p:spPr>
          <a:xfrm>
            <a:off x="951914" y="2414842"/>
            <a:ext cx="63051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ухилення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виручки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валюті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8F42AAF-FB6E-43E5-9A1E-3BBB522F8B5C}"/>
              </a:ext>
            </a:extLst>
          </p:cNvPr>
          <p:cNvSpPr/>
          <p:nvPr/>
        </p:nvSpPr>
        <p:spPr>
          <a:xfrm>
            <a:off x="951914" y="3105835"/>
            <a:ext cx="104710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незаконне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межами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рахунків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C0E99536-AE32-48FD-A006-66A32409815B}"/>
              </a:ext>
            </a:extLst>
          </p:cNvPr>
          <p:cNvSpPr/>
          <p:nvPr/>
        </p:nvSpPr>
        <p:spPr>
          <a:xfrm>
            <a:off x="951914" y="3816979"/>
            <a:ext cx="10471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 цінних паперів без реєстрації їх випуску або порушення порядку здійснення емісії цінних паперів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F9F1320F-CB45-4A2B-8B47-44F37E576992}"/>
              </a:ext>
            </a:extLst>
          </p:cNvPr>
          <p:cNvSpPr/>
          <p:nvPr/>
        </p:nvSpPr>
        <p:spPr>
          <a:xfrm>
            <a:off x="703385" y="4819523"/>
            <a:ext cx="107195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неподання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несвоєчасне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доручень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перерахування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71F8710F-B064-4EE9-AAA5-8B8D724AD1D3}"/>
              </a:ext>
            </a:extLst>
          </p:cNvPr>
          <p:cNvSpPr/>
          <p:nvPr/>
        </p:nvSpPr>
        <p:spPr>
          <a:xfrm>
            <a:off x="736210" y="5702070"/>
            <a:ext cx="107195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загальнообов’язкове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загальнообов’язкове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пенсійне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49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9DCCFCA-475B-4942-8B8A-6B63C7D59C31}"/>
              </a:ext>
            </a:extLst>
          </p:cNvPr>
          <p:cNvSpPr/>
          <p:nvPr/>
        </p:nvSpPr>
        <p:spPr>
          <a:xfrm>
            <a:off x="351692" y="1097280"/>
            <a:ext cx="8285871" cy="110431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D5DC441-84E6-426D-813A-B4AA64C51B7D}"/>
              </a:ext>
            </a:extLst>
          </p:cNvPr>
          <p:cNvSpPr/>
          <p:nvPr/>
        </p:nvSpPr>
        <p:spPr>
          <a:xfrm>
            <a:off x="534572" y="232116"/>
            <a:ext cx="9753599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Кримінальна та фінансова відповідальність схожі за:</a:t>
            </a:r>
          </a:p>
          <a:p>
            <a:pPr algn="just"/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суб’єктами,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об’єктами,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суб’єктивним і об’єктивним складами правопорушення. </a:t>
            </a:r>
          </a:p>
          <a:p>
            <a:pPr algn="just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 кримінально-правового регулювання і охорони є окремі фінансові відносини. Так, за окремі фінансові правопорушення може наставати як фінансова, так і кримінальна відповідальність (ухилення від сплати податків, здійснення валютних операцій).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9C3D3C4-FC2F-493C-808B-3D8EDAF724B7}"/>
              </a:ext>
            </a:extLst>
          </p:cNvPr>
          <p:cNvSpPr/>
          <p:nvPr/>
        </p:nvSpPr>
        <p:spPr>
          <a:xfrm>
            <a:off x="534571" y="4131773"/>
            <a:ext cx="111275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Взаємозв’язок фінансової та дисциплінарної відповідальності полягає у тому, що для окремих посадових осіб обов’язок дотримуватися фінансової дисципліни закріплено не тільки у фінансово-правових нормах, а й у нормах, що визначають питання дисциплінарної відповідальності, проходження державної служби, зокрема в Законі України «Про державну службу».</a:t>
            </a:r>
          </a:p>
        </p:txBody>
      </p:sp>
    </p:spTree>
    <p:extLst>
      <p:ext uri="{BB962C8B-B14F-4D97-AF65-F5344CB8AC3E}">
        <p14:creationId xmlns:p14="http://schemas.microsoft.com/office/powerpoint/2010/main" val="304577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CD9B80E-E3B3-4300-B8C4-F7A8165B8935}"/>
              </a:ext>
            </a:extLst>
          </p:cNvPr>
          <p:cNvSpPr/>
          <p:nvPr/>
        </p:nvSpPr>
        <p:spPr>
          <a:xfrm>
            <a:off x="417342" y="310719"/>
            <a:ext cx="98942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-правовою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схожа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характером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C4C1FCE-59F2-4E3C-9412-BCD32299BE17}"/>
              </a:ext>
            </a:extLst>
          </p:cNvPr>
          <p:cNvSpPr/>
          <p:nvPr/>
        </p:nvSpPr>
        <p:spPr>
          <a:xfrm>
            <a:off x="2263120" y="1511048"/>
            <a:ext cx="74125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Цілями фінансово-правової відповідальності є: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64F9DACB-70A6-4C64-A59F-D89132C58DF9}"/>
              </a:ext>
            </a:extLst>
          </p:cNvPr>
          <p:cNvSpPr/>
          <p:nvPr/>
        </p:nvSpPr>
        <p:spPr>
          <a:xfrm>
            <a:off x="596097" y="2101090"/>
            <a:ext cx="3981157" cy="19179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2314BAF4-A029-4122-8090-3F497C1873D2}"/>
              </a:ext>
            </a:extLst>
          </p:cNvPr>
          <p:cNvSpPr/>
          <p:nvPr/>
        </p:nvSpPr>
        <p:spPr>
          <a:xfrm>
            <a:off x="4216183" y="2034269"/>
            <a:ext cx="3981157" cy="19847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правосвідомості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E02A84D9-7CC4-4AEC-BD80-C19234C811E4}"/>
              </a:ext>
            </a:extLst>
          </p:cNvPr>
          <p:cNvSpPr/>
          <p:nvPr/>
        </p:nvSpPr>
        <p:spPr>
          <a:xfrm>
            <a:off x="7836269" y="2101090"/>
            <a:ext cx="3981157" cy="19179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D3F309D2-6535-4881-8D1A-75EF0747B55B}"/>
              </a:ext>
            </a:extLst>
          </p:cNvPr>
          <p:cNvSpPr/>
          <p:nvPr/>
        </p:nvSpPr>
        <p:spPr>
          <a:xfrm>
            <a:off x="772961" y="2706123"/>
            <a:ext cx="36274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охорона фінансового правопорядку;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F1800FE-B776-46AF-869C-22607AC941E5}"/>
              </a:ext>
            </a:extLst>
          </p:cNvPr>
          <p:cNvSpPr/>
          <p:nvPr/>
        </p:nvSpPr>
        <p:spPr>
          <a:xfrm>
            <a:off x="2586674" y="4624075"/>
            <a:ext cx="4611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F8132376-1E99-4FFD-8559-DF6DAC39E241}"/>
              </a:ext>
            </a:extLst>
          </p:cNvPr>
          <p:cNvSpPr/>
          <p:nvPr/>
        </p:nvSpPr>
        <p:spPr>
          <a:xfrm>
            <a:off x="7843610" y="2598401"/>
            <a:ext cx="41500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правопорядку,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поваги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33DE5029-D72B-41D5-978E-7638BC2E4FBE}"/>
              </a:ext>
            </a:extLst>
          </p:cNvPr>
          <p:cNvSpPr/>
          <p:nvPr/>
        </p:nvSpPr>
        <p:spPr>
          <a:xfrm>
            <a:off x="886547" y="4268743"/>
            <a:ext cx="101656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Фінансово-правова відповідальність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полягає в накладенні обов’язку майнового характеру, який є додатковим, новим, який не існував раніше, до вчинення фінансового правопорушення. Заходи фінансово-правової відповідальності реалізуються через спеціально уповноважені органи, що мають владні повноваження.</a:t>
            </a:r>
          </a:p>
        </p:txBody>
      </p:sp>
    </p:spTree>
    <p:extLst>
      <p:ext uri="{BB962C8B-B14F-4D97-AF65-F5344CB8AC3E}">
        <p14:creationId xmlns:p14="http://schemas.microsoft.com/office/powerpoint/2010/main" val="190848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A479043-401A-4ECF-9418-2C110BFDE4A8}"/>
              </a:ext>
            </a:extLst>
          </p:cNvPr>
          <p:cNvSpPr/>
          <p:nvPr/>
        </p:nvSpPr>
        <p:spPr>
          <a:xfrm>
            <a:off x="1795976" y="238202"/>
            <a:ext cx="83468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 фінансову відповідальність за порушення в податковій, бюджетній та інших сферах фінансової діяльності держави.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5FBA4F0-5565-4C52-9598-2DCE3B6AD804}"/>
              </a:ext>
            </a:extLst>
          </p:cNvPr>
          <p:cNvSpPr/>
          <p:nvPr/>
        </p:nvSpPr>
        <p:spPr>
          <a:xfrm>
            <a:off x="478302" y="1635479"/>
            <a:ext cx="704791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Скоєне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AF20C6B-F9D1-4B00-9CD0-0B8DAACE5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303" y="2339667"/>
            <a:ext cx="4577678" cy="27466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43290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3266E33D-8B45-40B5-A0C9-0E9311263434}"/>
              </a:ext>
            </a:extLst>
          </p:cNvPr>
          <p:cNvSpPr/>
          <p:nvPr/>
        </p:nvSpPr>
        <p:spPr>
          <a:xfrm>
            <a:off x="677838" y="4553007"/>
            <a:ext cx="10836323" cy="1631216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ABD67C-D983-4ADF-9403-1D066A59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20" y="269838"/>
            <a:ext cx="9404723" cy="602359"/>
          </a:xfrm>
        </p:spPr>
        <p:txBody>
          <a:bodyPr/>
          <a:lstStyle/>
          <a:p>
            <a:pPr algn="ctr"/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Специфічними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рисами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податкової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є:</a:t>
            </a:r>
            <a:endParaRPr lang="uk-UA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0B1D7D8-1272-40C3-A8E9-FAA9D4034CEF}"/>
              </a:ext>
            </a:extLst>
          </p:cNvPr>
          <p:cNvSpPr/>
          <p:nvPr/>
        </p:nvSpPr>
        <p:spPr>
          <a:xfrm>
            <a:off x="2049193" y="1012871"/>
            <a:ext cx="3671667" cy="14208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EBBB330-7E7E-44E8-B5F7-BDA978CB2357}"/>
              </a:ext>
            </a:extLst>
          </p:cNvPr>
          <p:cNvSpPr/>
          <p:nvPr/>
        </p:nvSpPr>
        <p:spPr>
          <a:xfrm>
            <a:off x="4260167" y="2601667"/>
            <a:ext cx="3671667" cy="14208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E4436D2-3E44-4E87-96F9-FDF19DCA818C}"/>
              </a:ext>
            </a:extLst>
          </p:cNvPr>
          <p:cNvSpPr/>
          <p:nvPr/>
        </p:nvSpPr>
        <p:spPr>
          <a:xfrm>
            <a:off x="77225" y="2574384"/>
            <a:ext cx="3671667" cy="14208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CECCDFC-79F4-456B-B370-7F60A6E66F9B}"/>
              </a:ext>
            </a:extLst>
          </p:cNvPr>
          <p:cNvSpPr/>
          <p:nvPr/>
        </p:nvSpPr>
        <p:spPr>
          <a:xfrm>
            <a:off x="8443109" y="2574384"/>
            <a:ext cx="3671667" cy="14208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A71DFB5-AA15-477E-9A32-F73EB7F05480}"/>
              </a:ext>
            </a:extLst>
          </p:cNvPr>
          <p:cNvSpPr/>
          <p:nvPr/>
        </p:nvSpPr>
        <p:spPr>
          <a:xfrm>
            <a:off x="6267160" y="1012872"/>
            <a:ext cx="3671667" cy="14208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F2236D6-7EB9-43C2-B846-CC04070B83A1}"/>
              </a:ext>
            </a:extLst>
          </p:cNvPr>
          <p:cNvSpPr/>
          <p:nvPr/>
        </p:nvSpPr>
        <p:spPr>
          <a:xfrm>
            <a:off x="1684388" y="1306045"/>
            <a:ext cx="4411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складу податкового правопорушення</a:t>
            </a:r>
            <a:r>
              <a:rPr lang="uk-UA" dirty="0"/>
              <a:t>;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F74B1FB-38F6-4F85-8159-27507992DE6A}"/>
              </a:ext>
            </a:extLst>
          </p:cNvPr>
          <p:cNvSpPr/>
          <p:nvPr/>
        </p:nvSpPr>
        <p:spPr>
          <a:xfrm>
            <a:off x="5859087" y="1152156"/>
            <a:ext cx="41345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нормами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права;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8E63C26-99E0-4D59-B6B0-726072CC9433}"/>
              </a:ext>
            </a:extLst>
          </p:cNvPr>
          <p:cNvSpPr/>
          <p:nvPr/>
        </p:nvSpPr>
        <p:spPr>
          <a:xfrm>
            <a:off x="-218057" y="2601666"/>
            <a:ext cx="39669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правопорушника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характеру;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F0E92894-3579-4E8F-B10D-D028C486F0B0}"/>
              </a:ext>
            </a:extLst>
          </p:cNvPr>
          <p:cNvSpPr/>
          <p:nvPr/>
        </p:nvSpPr>
        <p:spPr>
          <a:xfrm>
            <a:off x="4044173" y="2755555"/>
            <a:ext cx="38217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порядок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притягнення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8E55953-8813-4A54-915F-A9EF9BB3FB23}"/>
              </a:ext>
            </a:extLst>
          </p:cNvPr>
          <p:cNvSpPr/>
          <p:nvPr/>
        </p:nvSpPr>
        <p:spPr>
          <a:xfrm>
            <a:off x="8612673" y="2496477"/>
            <a:ext cx="33325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суб’єктами даної відповідальності є платники податків та інші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зобов’язані особи.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1C529CA-83BD-4410-AA4A-9CB1CD41871A}"/>
              </a:ext>
            </a:extLst>
          </p:cNvPr>
          <p:cNvSpPr/>
          <p:nvPr/>
        </p:nvSpPr>
        <p:spPr>
          <a:xfrm>
            <a:off x="1135602" y="4803232"/>
            <a:ext cx="102631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дисциплінарна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кримінальна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7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3B6262B1-9EB6-4C22-BE51-C98DCD17C1AA}"/>
              </a:ext>
            </a:extLst>
          </p:cNvPr>
          <p:cNvSpPr/>
          <p:nvPr/>
        </p:nvSpPr>
        <p:spPr>
          <a:xfrm>
            <a:off x="118281" y="2723458"/>
            <a:ext cx="5497608" cy="3145444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656C6E97-6EE4-4739-B9E8-13A3C48E93AA}"/>
              </a:ext>
            </a:extLst>
          </p:cNvPr>
          <p:cNvSpPr/>
          <p:nvPr/>
        </p:nvSpPr>
        <p:spPr>
          <a:xfrm>
            <a:off x="5800300" y="2723458"/>
            <a:ext cx="5911590" cy="3170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775B0F8-5FC0-4D13-8BB3-9BFC4AEF70C1}"/>
              </a:ext>
            </a:extLst>
          </p:cNvPr>
          <p:cNvSpPr/>
          <p:nvPr/>
        </p:nvSpPr>
        <p:spPr>
          <a:xfrm>
            <a:off x="1746584" y="424935"/>
            <a:ext cx="7738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 адміністративних санкцій є:</a:t>
            </a:r>
          </a:p>
        </p:txBody>
      </p:sp>
      <p:sp>
        <p:nvSpPr>
          <p:cNvPr id="5" name="Рамка 4">
            <a:extLst>
              <a:ext uri="{FF2B5EF4-FFF2-40B4-BE49-F238E27FC236}">
                <a16:creationId xmlns:a16="http://schemas.microsoft.com/office/drawing/2014/main" xmlns="" id="{8709CB9A-E0F7-4873-8E5E-61907AD7816B}"/>
              </a:ext>
            </a:extLst>
          </p:cNvPr>
          <p:cNvSpPr/>
          <p:nvPr/>
        </p:nvSpPr>
        <p:spPr>
          <a:xfrm>
            <a:off x="286603" y="989098"/>
            <a:ext cx="3343701" cy="149479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6" name="Рамка 5">
            <a:extLst>
              <a:ext uri="{FF2B5EF4-FFF2-40B4-BE49-F238E27FC236}">
                <a16:creationId xmlns:a16="http://schemas.microsoft.com/office/drawing/2014/main" xmlns="" id="{9E52D74F-93A3-4F8F-A534-77ACCBD737B3}"/>
              </a:ext>
            </a:extLst>
          </p:cNvPr>
          <p:cNvSpPr/>
          <p:nvPr/>
        </p:nvSpPr>
        <p:spPr>
          <a:xfrm>
            <a:off x="4205784" y="989098"/>
            <a:ext cx="3343701" cy="149479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7" name="Рамка 6">
            <a:extLst>
              <a:ext uri="{FF2B5EF4-FFF2-40B4-BE49-F238E27FC236}">
                <a16:creationId xmlns:a16="http://schemas.microsoft.com/office/drawing/2014/main" xmlns="" id="{6FE5623C-D1AA-4365-9948-A6F8E39419BC}"/>
              </a:ext>
            </a:extLst>
          </p:cNvPr>
          <p:cNvSpPr/>
          <p:nvPr/>
        </p:nvSpPr>
        <p:spPr>
          <a:xfrm>
            <a:off x="8124966" y="989098"/>
            <a:ext cx="3343701" cy="149479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AD61AEE-21FE-4DF3-A33B-0D6686797BB0}"/>
              </a:ext>
            </a:extLst>
          </p:cNvPr>
          <p:cNvSpPr/>
          <p:nvPr/>
        </p:nvSpPr>
        <p:spPr>
          <a:xfrm>
            <a:off x="-165430" y="1382552"/>
            <a:ext cx="42477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відсутність тяжких правових наслідків;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59E51E9-4FA0-4025-8EB0-7209D3F92F65}"/>
              </a:ext>
            </a:extLst>
          </p:cNvPr>
          <p:cNvSpPr/>
          <p:nvPr/>
        </p:nvSpPr>
        <p:spPr>
          <a:xfrm>
            <a:off x="3856628" y="1228663"/>
            <a:ext cx="39805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тяжких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проступків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D9B237A-9353-4EAA-B72B-177E456A99D8}"/>
              </a:ext>
            </a:extLst>
          </p:cNvPr>
          <p:cNvSpPr/>
          <p:nvPr/>
        </p:nvSpPr>
        <p:spPr>
          <a:xfrm>
            <a:off x="8175007" y="1382551"/>
            <a:ext cx="32436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тягнуть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собою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судимості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77CFD76-1FC9-4FB3-A6D2-3676104A1B28}"/>
              </a:ext>
            </a:extLst>
          </p:cNvPr>
          <p:cNvSpPr/>
          <p:nvPr/>
        </p:nvSpPr>
        <p:spPr>
          <a:xfrm>
            <a:off x="118281" y="2678723"/>
            <a:ext cx="54976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валютного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правопорушника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санкціями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 валютного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примусу,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6CF18A1-1EDA-4BDD-B03F-61DFCEA2BC50}"/>
              </a:ext>
            </a:extLst>
          </p:cNvPr>
          <p:cNvSpPr/>
          <p:nvPr/>
        </p:nvSpPr>
        <p:spPr>
          <a:xfrm>
            <a:off x="5800299" y="2723458"/>
            <a:ext cx="5911590" cy="3170099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сформульоване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ст. 116 Бюджетного кодексу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46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355C797-74B1-425B-8B31-CB807AC20C0B}"/>
              </a:ext>
            </a:extLst>
          </p:cNvPr>
          <p:cNvSpPr/>
          <p:nvPr/>
        </p:nvSpPr>
        <p:spPr>
          <a:xfrm>
            <a:off x="409433" y="4821072"/>
            <a:ext cx="11491415" cy="1069032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C9CE900-D0F0-47EE-9C16-4D5116EE0194}"/>
              </a:ext>
            </a:extLst>
          </p:cNvPr>
          <p:cNvSpPr/>
          <p:nvPr/>
        </p:nvSpPr>
        <p:spPr>
          <a:xfrm>
            <a:off x="409433" y="3429000"/>
            <a:ext cx="11491415" cy="1211239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02FF5C2-983E-479E-8399-85E7F5934F66}"/>
              </a:ext>
            </a:extLst>
          </p:cNvPr>
          <p:cNvSpPr/>
          <p:nvPr/>
        </p:nvSpPr>
        <p:spPr>
          <a:xfrm>
            <a:off x="409433" y="1812836"/>
            <a:ext cx="11491415" cy="1435331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A2B3AAB-1523-4E24-9B2B-B2BBE9211F4F}"/>
              </a:ext>
            </a:extLst>
          </p:cNvPr>
          <p:cNvSpPr/>
          <p:nvPr/>
        </p:nvSpPr>
        <p:spPr>
          <a:xfrm>
            <a:off x="1041778" y="360612"/>
            <a:ext cx="90302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застосовуватися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BE34362-D211-4E2D-A8E1-32FBD5672FA7}"/>
              </a:ext>
            </a:extLst>
          </p:cNvPr>
          <p:cNvSpPr/>
          <p:nvPr/>
        </p:nvSpPr>
        <p:spPr>
          <a:xfrm>
            <a:off x="655092" y="1812836"/>
            <a:ext cx="111502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неналежне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строк до 30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424B511-A483-4ADF-8FC6-2EFD142F393D}"/>
              </a:ext>
            </a:extLst>
          </p:cNvPr>
          <p:cNvSpPr/>
          <p:nvPr/>
        </p:nvSpPr>
        <p:spPr>
          <a:xfrm>
            <a:off x="655092" y="3388170"/>
            <a:ext cx="112457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зупинення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бюджетними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коштами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 1-3, 10, 11, 14-29, 32-36, 38 і 40 ч. 1 ст. 116 Бюджетного кодексу, у порядку,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статтею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120 Бюджетного кодексу;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C544606-AC0B-4A09-AEE2-C85D1444F2B3}"/>
              </a:ext>
            </a:extLst>
          </p:cNvPr>
          <p:cNvSpPr/>
          <p:nvPr/>
        </p:nvSpPr>
        <p:spPr>
          <a:xfrm>
            <a:off x="607324" y="4990574"/>
            <a:ext cx="112457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призупинення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асигнувань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 20, 22-29, 38 і 40 ч. 1 ст. 116 Бюджетного кодексу.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927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D7C4EF4-8F81-4436-8143-46897A825783}"/>
              </a:ext>
            </a:extLst>
          </p:cNvPr>
          <p:cNvSpPr/>
          <p:nvPr/>
        </p:nvSpPr>
        <p:spPr>
          <a:xfrm>
            <a:off x="327547" y="5827242"/>
            <a:ext cx="11313993" cy="88490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205494E-801A-4CD4-A8D5-5365E64A86DB}"/>
              </a:ext>
            </a:extLst>
          </p:cNvPr>
          <p:cNvSpPr/>
          <p:nvPr/>
        </p:nvSpPr>
        <p:spPr>
          <a:xfrm>
            <a:off x="327547" y="4751383"/>
            <a:ext cx="11313994" cy="88490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2BB32DB-46C2-4BC7-9311-9A787AE9E38D}"/>
              </a:ext>
            </a:extLst>
          </p:cNvPr>
          <p:cNvSpPr/>
          <p:nvPr/>
        </p:nvSpPr>
        <p:spPr>
          <a:xfrm>
            <a:off x="327547" y="3342368"/>
            <a:ext cx="11313994" cy="1218064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6A3E3F8-116D-49CF-B75B-FBB360966A7C}"/>
              </a:ext>
            </a:extLst>
          </p:cNvPr>
          <p:cNvSpPr/>
          <p:nvPr/>
        </p:nvSpPr>
        <p:spPr>
          <a:xfrm>
            <a:off x="327547" y="1730950"/>
            <a:ext cx="11313994" cy="149564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51557AA-8032-4746-8890-A6E3E9DEBE4B}"/>
              </a:ext>
            </a:extLst>
          </p:cNvPr>
          <p:cNvSpPr/>
          <p:nvPr/>
        </p:nvSpPr>
        <p:spPr>
          <a:xfrm>
            <a:off x="327547" y="272955"/>
            <a:ext cx="11313994" cy="1255594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3772D81-81F4-413A-A947-3B6FAEAB0A2C}"/>
              </a:ext>
            </a:extLst>
          </p:cNvPr>
          <p:cNvSpPr/>
          <p:nvPr/>
        </p:nvSpPr>
        <p:spPr>
          <a:xfrm>
            <a:off x="550459" y="370217"/>
            <a:ext cx="109409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асигнувань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 24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стосовно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п. 29 та п. 38 ч. 1 ст. 116 Бюджетного Кодексу.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E288BEA-10AA-402F-A5F8-624EB5CF4D16}"/>
              </a:ext>
            </a:extLst>
          </p:cNvPr>
          <p:cNvSpPr/>
          <p:nvPr/>
        </p:nvSpPr>
        <p:spPr>
          <a:xfrm>
            <a:off x="550459" y="1730950"/>
            <a:ext cx="110910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повернення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відповідного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 24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одержувачам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ч. 1 ст. 116 Бюджетного Кодексу, у порядку,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Кабінетом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454FFA9-2E05-4DA0-BE0F-9809AFA97F5C}"/>
              </a:ext>
            </a:extLst>
          </p:cNvPr>
          <p:cNvSpPr/>
          <p:nvPr/>
        </p:nvSpPr>
        <p:spPr>
          <a:xfrm>
            <a:off x="550459" y="3427901"/>
            <a:ext cx="110910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зупинення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місцевий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 7 ч. 1 ст. 116 Бюджетного Кодексу, у порядку,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ст. 122 Бюджетного Кодексу;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86F9FF5-0308-454E-A991-884EB30758BF}"/>
              </a:ext>
            </a:extLst>
          </p:cNvPr>
          <p:cNvSpPr/>
          <p:nvPr/>
        </p:nvSpPr>
        <p:spPr>
          <a:xfrm>
            <a:off x="550459" y="4774985"/>
            <a:ext cx="110910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безспірне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вилучення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бюджетів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 28 ч. 1 ст. 116 Бюджетного Кодексу.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E3710CB-66FD-478D-A6A4-1DAC460D9916}"/>
              </a:ext>
            </a:extLst>
          </p:cNvPr>
          <p:cNvSpPr/>
          <p:nvPr/>
        </p:nvSpPr>
        <p:spPr>
          <a:xfrm>
            <a:off x="550459" y="5946530"/>
            <a:ext cx="110910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8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таким законом.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206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37727F-49F5-438B-8B60-95032CBCB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03127"/>
          </a:xfrm>
        </p:spPr>
        <p:txBody>
          <a:bodyPr/>
          <a:lstStyle/>
          <a:p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Нецільовим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витрачання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Блок-схема: подготовка 3">
            <a:extLst>
              <a:ext uri="{FF2B5EF4-FFF2-40B4-BE49-F238E27FC236}">
                <a16:creationId xmlns:a16="http://schemas.microsoft.com/office/drawing/2014/main" xmlns="" id="{34AE3D41-5699-4F93-9CA6-97EAEBE27B5E}"/>
              </a:ext>
            </a:extLst>
          </p:cNvPr>
          <p:cNvSpPr/>
          <p:nvPr/>
        </p:nvSpPr>
        <p:spPr>
          <a:xfrm>
            <a:off x="646111" y="1782170"/>
            <a:ext cx="4039738" cy="2306472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Блок-схема: подготовка 4">
            <a:extLst>
              <a:ext uri="{FF2B5EF4-FFF2-40B4-BE49-F238E27FC236}">
                <a16:creationId xmlns:a16="http://schemas.microsoft.com/office/drawing/2014/main" xmlns="" id="{1C6966B1-A1E9-42E3-9DF3-7701C1D6826A}"/>
              </a:ext>
            </a:extLst>
          </p:cNvPr>
          <p:cNvSpPr/>
          <p:nvPr/>
        </p:nvSpPr>
        <p:spPr>
          <a:xfrm>
            <a:off x="3534770" y="3781609"/>
            <a:ext cx="4831308" cy="2623673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Блок-схема: подготовка 5">
            <a:extLst>
              <a:ext uri="{FF2B5EF4-FFF2-40B4-BE49-F238E27FC236}">
                <a16:creationId xmlns:a16="http://schemas.microsoft.com/office/drawing/2014/main" xmlns="" id="{F2438BEA-84EF-4CD1-8F3F-FB0EDF728F95}"/>
              </a:ext>
            </a:extLst>
          </p:cNvPr>
          <p:cNvSpPr/>
          <p:nvPr/>
        </p:nvSpPr>
        <p:spPr>
          <a:xfrm>
            <a:off x="7228881" y="1782170"/>
            <a:ext cx="4039738" cy="2306472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C5D148D-BF44-4A79-820D-7161FC4CAC85}"/>
              </a:ext>
            </a:extLst>
          </p:cNvPr>
          <p:cNvSpPr/>
          <p:nvPr/>
        </p:nvSpPr>
        <p:spPr>
          <a:xfrm>
            <a:off x="1128216" y="2304281"/>
            <a:ext cx="312988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бюджет);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EA1775E-4BF6-4FB1-A6EC-CE252C3DDBBC}"/>
              </a:ext>
            </a:extLst>
          </p:cNvPr>
          <p:cNvSpPr/>
          <p:nvPr/>
        </p:nvSpPr>
        <p:spPr>
          <a:xfrm>
            <a:off x="3823765" y="4246181"/>
            <a:ext cx="426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програмно-цільового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в бюджетному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порядку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E23E5C79-684F-45AB-870B-92F996104418}"/>
              </a:ext>
            </a:extLst>
          </p:cNvPr>
          <p:cNvSpPr/>
          <p:nvPr/>
        </p:nvSpPr>
        <p:spPr>
          <a:xfrm>
            <a:off x="7524581" y="2335241"/>
            <a:ext cx="35392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асигнуванням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розпису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кошторису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плану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72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EED75A-1EAD-4336-BA30-EAD97883967F}"/>
              </a:ext>
            </a:extLst>
          </p:cNvPr>
          <p:cNvSpPr/>
          <p:nvPr/>
        </p:nvSpPr>
        <p:spPr>
          <a:xfrm>
            <a:off x="504967" y="1241147"/>
            <a:ext cx="8147713" cy="522894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07A5D5D-07B7-4267-ADE9-1765202AF68C}"/>
              </a:ext>
            </a:extLst>
          </p:cNvPr>
          <p:cNvSpPr/>
          <p:nvPr/>
        </p:nvSpPr>
        <p:spPr>
          <a:xfrm>
            <a:off x="1378424" y="246152"/>
            <a:ext cx="87891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казначейське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несуть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за:</a:t>
            </a:r>
            <a:endParaRPr lang="uk-UA" sz="28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D8776E0-F450-4071-99A8-D7ED4D3BFA26}"/>
              </a:ext>
            </a:extLst>
          </p:cNvPr>
          <p:cNvSpPr/>
          <p:nvPr/>
        </p:nvSpPr>
        <p:spPr>
          <a:xfrm>
            <a:off x="504967" y="1241147"/>
            <a:ext cx="814771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arenR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невиконання вимог щодо ведення бухгалтерського обліку та складання звітності про виконання бюджетів; </a:t>
            </a:r>
          </a:p>
          <a:p>
            <a:pPr marL="342900" indent="-342900" algn="just">
              <a:buAutoNum type="arabicParenR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несвоєчасність подання звітності про виконання бюджетів; </a:t>
            </a:r>
          </a:p>
          <a:p>
            <a:pPr marL="342900" indent="-342900" algn="just">
              <a:buAutoNum type="arabicParenR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здійснення витрат з перевищенням показників, затверджених розписом бюджету; </a:t>
            </a:r>
          </a:p>
          <a:p>
            <a:pPr marL="342900" indent="-342900" algn="just">
              <a:buAutoNum type="arabicParenR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в процесі контролю за бюджетними повноваженнями при зарахуванні надходжень бюджету та здійсненні платежів за бюджетними зобов’язаннями розпорядників бюджетних коштів відповідно до бюджетних асигнувань; </a:t>
            </a:r>
          </a:p>
          <a:p>
            <a:pPr marL="342900" indent="-342900" algn="just">
              <a:buAutoNum type="arabicParenR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недотримання порядку казначейського обслуговування державного і місцевих бюджетів.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AF72BA0-1323-4C81-9221-18AA5A8D2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463" y="1866567"/>
            <a:ext cx="3273277" cy="31248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21463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2A495DC9-FC29-43A2-888A-000A34788F3B}"/>
              </a:ext>
            </a:extLst>
          </p:cNvPr>
          <p:cNvSpPr/>
          <p:nvPr/>
        </p:nvSpPr>
        <p:spPr>
          <a:xfrm>
            <a:off x="5090615" y="4489843"/>
            <a:ext cx="6482686" cy="220197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3B498C6-78F1-405F-9459-EA443A5D4EEA}"/>
              </a:ext>
            </a:extLst>
          </p:cNvPr>
          <p:cNvSpPr/>
          <p:nvPr/>
        </p:nvSpPr>
        <p:spPr>
          <a:xfrm>
            <a:off x="6045958" y="2699224"/>
            <a:ext cx="5199797" cy="16931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C14F2C0-AEBA-4961-AAE5-AAF9316198F7}"/>
              </a:ext>
            </a:extLst>
          </p:cNvPr>
          <p:cNvSpPr/>
          <p:nvPr/>
        </p:nvSpPr>
        <p:spPr>
          <a:xfrm>
            <a:off x="6286636" y="1419136"/>
            <a:ext cx="4217709" cy="102005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3313237-7243-417F-85D3-8E5C2E186370}"/>
              </a:ext>
            </a:extLst>
          </p:cNvPr>
          <p:cNvSpPr/>
          <p:nvPr/>
        </p:nvSpPr>
        <p:spPr>
          <a:xfrm>
            <a:off x="311623" y="4152660"/>
            <a:ext cx="4219434" cy="24938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2D5A1E7-56BD-4A33-A2F4-B0ED595E9B16}"/>
              </a:ext>
            </a:extLst>
          </p:cNvPr>
          <p:cNvSpPr/>
          <p:nvPr/>
        </p:nvSpPr>
        <p:spPr>
          <a:xfrm>
            <a:off x="850710" y="2846140"/>
            <a:ext cx="4089780" cy="11167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4C36C9C-CF99-46BD-BE68-23C4949ED6D6}"/>
              </a:ext>
            </a:extLst>
          </p:cNvPr>
          <p:cNvSpPr/>
          <p:nvPr/>
        </p:nvSpPr>
        <p:spPr>
          <a:xfrm>
            <a:off x="1395757" y="1455064"/>
            <a:ext cx="4089780" cy="11167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F1113D-4749-43F3-B51A-FF60AEFBD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51213"/>
            <a:ext cx="9404723" cy="1116775"/>
          </a:xfrm>
        </p:spPr>
        <p:txBody>
          <a:bodyPr/>
          <a:lstStyle/>
          <a:p>
            <a:pPr algn="ctr"/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 фінансово-правової відповідальності: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A9FC0F9-890F-4247-9BA1-D464D6FD5AA1}"/>
              </a:ext>
            </a:extLst>
          </p:cNvPr>
          <p:cNvSpPr/>
          <p:nvPr/>
        </p:nvSpPr>
        <p:spPr>
          <a:xfrm>
            <a:off x="1395757" y="1568403"/>
            <a:ext cx="40897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є формою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правопорушення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винного у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вчиненні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23C4835-C230-47FE-80FF-B630D799B64E}"/>
              </a:ext>
            </a:extLst>
          </p:cNvPr>
          <p:cNvSpPr/>
          <p:nvPr/>
        </p:nvSpPr>
        <p:spPr>
          <a:xfrm>
            <a:off x="946245" y="3038779"/>
            <a:ext cx="3994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реалізується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правових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норм;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1B6FFE7-9DD2-4403-8749-3F660C16CA83}"/>
              </a:ext>
            </a:extLst>
          </p:cNvPr>
          <p:cNvSpPr/>
          <p:nvPr/>
        </p:nvSpPr>
        <p:spPr>
          <a:xfrm>
            <a:off x="332095" y="4237216"/>
            <a:ext cx="40897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її носіями можуть бути як колективні суб’єкти (господарські товариства, бюджетні організації тощо), так і індивідуальні (наприклад, фізичні особи-платники податків), наділені здатністю нести юридичну відповідальність за свої протиправні діяння (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деліктоздатністю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380F705-ADA8-426D-A019-DBCE3E0CE138}"/>
              </a:ext>
            </a:extLst>
          </p:cNvPr>
          <p:cNvSpPr/>
          <p:nvPr/>
        </p:nvSpPr>
        <p:spPr>
          <a:xfrm>
            <a:off x="6396251" y="1605996"/>
            <a:ext cx="42177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підставою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притягнення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вчинене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правопорушення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8F6CCD8-D9C1-4280-9C30-15670CD6F43A}"/>
              </a:ext>
            </a:extLst>
          </p:cNvPr>
          <p:cNvSpPr/>
          <p:nvPr/>
        </p:nvSpPr>
        <p:spPr>
          <a:xfrm>
            <a:off x="6162747" y="2846140"/>
            <a:ext cx="49662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застосуванням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примусу –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державновладного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уповноважених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суб’єктів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правовідносин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скоїли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правопорушення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1B5B8E9F-B812-4A5C-A5A1-44BF622757D1}"/>
              </a:ext>
            </a:extLst>
          </p:cNvPr>
          <p:cNvSpPr/>
          <p:nvPr/>
        </p:nvSpPr>
        <p:spPr>
          <a:xfrm>
            <a:off x="5347491" y="4615135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має негативні наслідки для правопорушника: втрату благ особистого (позбавлення волі, посади), організаційного (позбавлення дозволу проводити фінансову, банківську або іншу діяльність, анулювання торговельного патенту), майнового характеру (накладення штрафу, пені, припинення бюджетного фінансування, конфіскація валютних цінностей тощо).</a:t>
            </a:r>
          </a:p>
        </p:txBody>
      </p:sp>
    </p:spTree>
    <p:extLst>
      <p:ext uri="{BB962C8B-B14F-4D97-AF65-F5344CB8AC3E}">
        <p14:creationId xmlns:p14="http://schemas.microsoft.com/office/powerpoint/2010/main" val="3476689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xmlns="" id="{A840B4EB-69CC-482F-A48B-8B4FEB5F4084}"/>
              </a:ext>
            </a:extLst>
          </p:cNvPr>
          <p:cNvSpPr/>
          <p:nvPr/>
        </p:nvSpPr>
        <p:spPr>
          <a:xfrm>
            <a:off x="777922" y="1555845"/>
            <a:ext cx="10604311" cy="1665028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1B3156-3E40-4E9B-AECC-47AEFEB4D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192" y="456961"/>
            <a:ext cx="9404723" cy="1400530"/>
          </a:xfrm>
        </p:spPr>
        <p:txBody>
          <a:bodyPr/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склад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EF287C2-52D8-4E29-9D31-9369593A8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068" y="1670780"/>
            <a:ext cx="10319864" cy="4195481"/>
          </a:xfrm>
        </p:spPr>
        <p:txBody>
          <a:bodyPr/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Фінансове правопорушення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суспільно шкідливе, винне, протиправне діяння (дія чи бездіяльність)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деліктоздатного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суб’єкта, що порушує врегульований правовими нормами порядок формування, розподілу та використання публічних фондів коштів, за яке законодавство встановило юридичну відповідальність.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B4B74F0-F41B-4D9E-B785-0FDA552667B6}"/>
              </a:ext>
            </a:extLst>
          </p:cNvPr>
          <p:cNvSpPr/>
          <p:nvPr/>
        </p:nvSpPr>
        <p:spPr>
          <a:xfrm>
            <a:off x="777922" y="3619492"/>
            <a:ext cx="1047800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правопорушення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сторона,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710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22799156-AFF3-4D97-B1BC-B7BC3209A4E3}"/>
              </a:ext>
            </a:extLst>
          </p:cNvPr>
          <p:cNvSpPr/>
          <p:nvPr/>
        </p:nvSpPr>
        <p:spPr>
          <a:xfrm>
            <a:off x="386681" y="4946541"/>
            <a:ext cx="9917373" cy="116782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6DAA63D-0830-4965-BC99-19620A615C89}"/>
              </a:ext>
            </a:extLst>
          </p:cNvPr>
          <p:cNvSpPr/>
          <p:nvPr/>
        </p:nvSpPr>
        <p:spPr>
          <a:xfrm>
            <a:off x="386683" y="3296405"/>
            <a:ext cx="9917373" cy="143301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2820963-773C-4245-8FB2-8FABB7B8BEE9}"/>
              </a:ext>
            </a:extLst>
          </p:cNvPr>
          <p:cNvSpPr/>
          <p:nvPr/>
        </p:nvSpPr>
        <p:spPr>
          <a:xfrm>
            <a:off x="386685" y="2232420"/>
            <a:ext cx="9917373" cy="83832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56467AE-F607-4018-A82E-9F6C3622719B}"/>
              </a:ext>
            </a:extLst>
          </p:cNvPr>
          <p:cNvSpPr/>
          <p:nvPr/>
        </p:nvSpPr>
        <p:spPr>
          <a:xfrm>
            <a:off x="386686" y="280244"/>
            <a:ext cx="9917374" cy="163121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14153B8-EA3C-45FA-BA9A-E60118F280FC}"/>
              </a:ext>
            </a:extLst>
          </p:cNvPr>
          <p:cNvSpPr/>
          <p:nvPr/>
        </p:nvSpPr>
        <p:spPr>
          <a:xfrm>
            <a:off x="386686" y="280244"/>
            <a:ext cx="99173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Суб’єктом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фінансового правопорушення може бути фізична або юридична особа-учасниця фінансових правовідносин. При цьому організаційно-правова форма та форма власності юридичної особи можуть бути будь-які. Суб’єктами фінансового правопорушення, на відміну від адміністративного правопорушення або кримінального злочину, можуть бути юридичні особи.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C136D3A-BB2B-4591-9908-CC27F82AD661}"/>
              </a:ext>
            </a:extLst>
          </p:cNvPr>
          <p:cNvSpPr/>
          <p:nvPr/>
        </p:nvSpPr>
        <p:spPr>
          <a:xfrm>
            <a:off x="386685" y="2232420"/>
            <a:ext cx="99173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Суб’єктивна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виною.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притягнути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особу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винною.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CF43075-3524-45F2-A6BF-3133A1B4AFE2}"/>
              </a:ext>
            </a:extLst>
          </p:cNvPr>
          <p:cNvSpPr/>
          <p:nvPr/>
        </p:nvSpPr>
        <p:spPr>
          <a:xfrm>
            <a:off x="386684" y="3261266"/>
            <a:ext cx="99173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Об’єктивна сторона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 правопорушення виражена в протиправному діянні, що завдає шкоди публічним інтересам суспільства, держави, територіальної громади і призводить до причинно-наслідкового зв’язку між протиправним діянням і його шкідливими наслідками.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A893334-93B1-416C-99BC-F0F246D1A57B}"/>
              </a:ext>
            </a:extLst>
          </p:cNvPr>
          <p:cNvSpPr/>
          <p:nvPr/>
        </p:nvSpPr>
        <p:spPr>
          <a:xfrm>
            <a:off x="386682" y="4960568"/>
            <a:ext cx="99173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Об’єктом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фінансового правопорушення є порушені права чи інтереси у сфері фінансових ресурсів, що мобілізуються, розподіляються чи використовуються з відповідних фондів коштів, утворених для задоволення публічних інтересів.</a:t>
            </a:r>
          </a:p>
        </p:txBody>
      </p:sp>
    </p:spTree>
    <p:extLst>
      <p:ext uri="{BB962C8B-B14F-4D97-AF65-F5344CB8AC3E}">
        <p14:creationId xmlns:p14="http://schemas.microsoft.com/office/powerpoint/2010/main" val="2113288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31E67D-EF7D-4E9C-92A5-92D2581B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09" y="4866192"/>
            <a:ext cx="2379926" cy="170553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D9AA0E-4094-443C-961C-9F14FDB7B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59727"/>
            <a:ext cx="9404723" cy="925706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 санкції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3C5F8A0-61F4-4610-88C0-03E070F3B1A3}"/>
              </a:ext>
            </a:extLst>
          </p:cNvPr>
          <p:cNvSpPr/>
          <p:nvPr/>
        </p:nvSpPr>
        <p:spPr>
          <a:xfrm>
            <a:off x="245658" y="798320"/>
            <a:ext cx="114368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Фінансово-правові санкції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обов’язкові структурні елементи норми фінансового права, що мають майновий характер, забезпечені примусовою силою держави, застосовуються у спеціальному процесуальному порядку уповноваженими на це державними органами та їх посадовими особами у випадку невиконання або неналежного виконання (тобто у випадку вчинення фінансового правопорушення) суб’єктом фінансової діяльності – фізичною чи юридичною особою – вимог законодавства про мобілізацію, розподіл, використання централізованих і децентралізованих фондів грошових коштів з метою відшкодування недоотриманих бюджетом та позабюджетними фондами грошових коштів, а також покарання порушників.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1CC8881-F58A-4C94-99AF-268189AD72BD}"/>
              </a:ext>
            </a:extLst>
          </p:cNvPr>
          <p:cNvSpPr/>
          <p:nvPr/>
        </p:nvSpPr>
        <p:spPr>
          <a:xfrm>
            <a:off x="2662493" y="3240060"/>
            <a:ext cx="66031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санкції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науці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два </a:t>
            </a:r>
            <a:r>
              <a:rPr lang="ru-RU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Блок-схема: подготовка 5">
            <a:extLst>
              <a:ext uri="{FF2B5EF4-FFF2-40B4-BE49-F238E27FC236}">
                <a16:creationId xmlns:a16="http://schemas.microsoft.com/office/drawing/2014/main" xmlns="" id="{A5ECBDF5-3567-4270-B77A-9BEC71F0CA1F}"/>
              </a:ext>
            </a:extLst>
          </p:cNvPr>
          <p:cNvSpPr/>
          <p:nvPr/>
        </p:nvSpPr>
        <p:spPr>
          <a:xfrm>
            <a:off x="1856094" y="3834180"/>
            <a:ext cx="4107976" cy="1576723"/>
          </a:xfrm>
          <a:prstGeom prst="flowChartPreparation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штраф,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функцією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покарання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вчинене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F86E0D9-51DC-4A07-90D7-D85C9C09B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545" y="3718383"/>
            <a:ext cx="2522721" cy="1692520"/>
          </a:xfrm>
          <a:prstGeom prst="rect">
            <a:avLst/>
          </a:prstGeom>
        </p:spPr>
      </p:pic>
      <p:sp>
        <p:nvSpPr>
          <p:cNvPr id="7" name="Блок-схема: подготовка 6">
            <a:extLst>
              <a:ext uri="{FF2B5EF4-FFF2-40B4-BE49-F238E27FC236}">
                <a16:creationId xmlns:a16="http://schemas.microsoft.com/office/drawing/2014/main" xmlns="" id="{3B848DB5-E5CC-453F-A5BF-C1F6664B4593}"/>
              </a:ext>
            </a:extLst>
          </p:cNvPr>
          <p:cNvSpPr/>
          <p:nvPr/>
        </p:nvSpPr>
        <p:spPr>
          <a:xfrm>
            <a:off x="5782101" y="4866192"/>
            <a:ext cx="4107976" cy="1576723"/>
          </a:xfrm>
          <a:prstGeom prst="flowChartPreparation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пеня,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компенсаційний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відновлювальний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характер.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722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835E48-D4F9-474F-8C7E-745D3D180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61649"/>
            <a:ext cx="9404723" cy="993945"/>
          </a:xfrm>
        </p:spPr>
        <p:txBody>
          <a:bodyPr/>
          <a:lstStyle/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фінансово-правових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санкцій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7F1F0-21E8-4A44-9CAE-D9966FA93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943" y="1255594"/>
            <a:ext cx="2948170" cy="1897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2225305-570C-45FD-B226-C6A7C6C77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813" y="3212929"/>
            <a:ext cx="2444300" cy="222570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D728992-EC82-4ADC-9E13-235B1732C03F}"/>
              </a:ext>
            </a:extLst>
          </p:cNvPr>
          <p:cNvSpPr/>
          <p:nvPr/>
        </p:nvSpPr>
        <p:spPr>
          <a:xfrm>
            <a:off x="427747" y="1419367"/>
            <a:ext cx="975058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-правового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владний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формально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накладаються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уповноваженими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 органами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приписів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фінансово-правових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норм;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судовому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позасудовому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каральний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правовідновлювальний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грошове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вилучені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зараховуються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державного грошового фонду;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процесуальні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угодою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фінансово-правові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санкції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додатковим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обтяженням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майнового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порядок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провадження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строки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давності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доказування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(пеня та штраф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безспірному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судовому порядку за результатами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проведених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податкових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перевірок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перевірок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отримувачів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розпорядників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081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B21071B8-A123-447F-A18B-2DE0080BAE8D}"/>
              </a:ext>
            </a:extLst>
          </p:cNvPr>
          <p:cNvSpPr/>
          <p:nvPr/>
        </p:nvSpPr>
        <p:spPr>
          <a:xfrm>
            <a:off x="395785" y="1201003"/>
            <a:ext cx="11181302" cy="5254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A356DF-6CCE-49CF-8593-B3448C781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20" y="131930"/>
            <a:ext cx="9404723" cy="477671"/>
          </a:xfrm>
        </p:spPr>
        <p:txBody>
          <a:bodyPr/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санкцій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06856D1-D273-49A7-8EF5-C93198E0846C}"/>
              </a:ext>
            </a:extLst>
          </p:cNvPr>
          <p:cNvSpPr/>
          <p:nvPr/>
        </p:nvSpPr>
        <p:spPr>
          <a:xfrm>
            <a:off x="505349" y="1300793"/>
            <a:ext cx="1118130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грошово-касових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загальнообов’язкового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судом,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інспекцією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органами валютного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валютного контролю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нормативно-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кодексах та законах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підзаконних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актах; </a:t>
            </a:r>
          </a:p>
          <a:p>
            <a:pPr marL="342900" indent="-342900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покарання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абсолютно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покарання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неоподаткованих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мінімумах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гривнях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342900" indent="-342900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ті,що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AutoNum type="arabicParenR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судовому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позасудовому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порядку; </a:t>
            </a:r>
          </a:p>
          <a:p>
            <a:pPr marL="342900" indent="-342900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відновлювальні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каральні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384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EB9ECB-1A5E-4827-9A11-1260C5212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49" y="2308814"/>
            <a:ext cx="11423175" cy="1400530"/>
          </a:xfrm>
        </p:spPr>
        <p:txBody>
          <a:bodyPr/>
          <a:lstStyle/>
          <a:p>
            <a:pPr algn="ctr"/>
            <a:r>
              <a:rPr lang="uk-UA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ДЯКУЄМО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УВАГУ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uk-UA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0631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188</TotalTime>
  <Words>1882</Words>
  <Application>Microsoft Office PowerPoint</Application>
  <PresentationFormat>Произвольный</PresentationFormat>
  <Paragraphs>122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Ион</vt:lpstr>
      <vt:lpstr>Відповідальність за порушення фінансового законодавства</vt:lpstr>
      <vt:lpstr>Відповідальність за порушення фінансового законодавства в системі юридичної відповідальності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Специфічними рисами податкової відповідальності є:</vt:lpstr>
      <vt:lpstr>Презентация PowerPoint</vt:lpstr>
      <vt:lpstr>Презентация PowerPoint</vt:lpstr>
      <vt:lpstr>Презентация PowerPoint</vt:lpstr>
      <vt:lpstr>Нецільовим використанням бюджетних коштів є їх витрачання на цілі, що не відповідають:</vt:lpstr>
      <vt:lpstr>Презентация PowerPoint</vt:lpstr>
      <vt:lpstr>Ознаки фінансово-правової відповідальності:</vt:lpstr>
      <vt:lpstr>Поняття і склад фінансових правопорушень. </vt:lpstr>
      <vt:lpstr>Презентация PowerPoint</vt:lpstr>
      <vt:lpstr>Фінансові санкції</vt:lpstr>
      <vt:lpstr>Серед основних ознак фінансово-правових санкцій наступні: </vt:lpstr>
      <vt:lpstr>Виділяють наступні критерії класифікації фінансових санкцій:</vt:lpstr>
      <vt:lpstr>ДЯКУЄМО ЗА УВАГУ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Відповідальність за порушення фінансового законодавства</dc:title>
  <dc:creator>Юрий Волошин</dc:creator>
  <cp:lastModifiedBy>Ирина</cp:lastModifiedBy>
  <cp:revision>20</cp:revision>
  <dcterms:created xsi:type="dcterms:W3CDTF">2019-04-20T11:41:27Z</dcterms:created>
  <dcterms:modified xsi:type="dcterms:W3CDTF">2019-11-05T13:02:33Z</dcterms:modified>
</cp:coreProperties>
</file>