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60"/>
  </p:normalViewPr>
  <p:slideViewPr>
    <p:cSldViewPr snapToGrid="0">
      <p:cViewPr varScale="1">
        <p:scale>
          <a:sx n="76" d="100"/>
          <a:sy n="76" d="100"/>
        </p:scale>
        <p:origin x="33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CF5CC-4753-4944-92BB-8A917F0D4AA8}" type="doc">
      <dgm:prSet loTypeId="urn:microsoft.com/office/officeart/2005/8/layout/vList2" loCatId="list" qsTypeId="urn:microsoft.com/office/officeart/2005/8/quickstyle/3d1" qsCatId="3D" csTypeId="urn:microsoft.com/office/officeart/2005/8/colors/accent0_3" csCatId="mainScheme"/>
      <dgm:spPr/>
      <dgm:t>
        <a:bodyPr/>
        <a:lstStyle/>
        <a:p>
          <a:endParaRPr lang="ru-RU"/>
        </a:p>
      </dgm:t>
    </dgm:pt>
    <dgm:pt modelId="{3F0239A4-81D3-4A04-9E4D-F2544639858F}">
      <dgm:prSet/>
      <dgm:spPr/>
      <dgm:t>
        <a:bodyPr/>
        <a:lstStyle/>
        <a:p>
          <a:pPr rtl="0"/>
          <a:r>
            <a:rPr lang="uk-UA" smtClean="0"/>
            <a:t>забезпечення обміну офіційною та конфіденційною</a:t>
          </a:r>
          <a:endParaRPr lang="ru-RU"/>
        </a:p>
      </dgm:t>
    </dgm:pt>
    <dgm:pt modelId="{B0789394-1662-4DF4-9D66-890932071D68}" type="parTrans" cxnId="{642AF17F-9690-40D1-B948-E847C413999E}">
      <dgm:prSet/>
      <dgm:spPr/>
      <dgm:t>
        <a:bodyPr/>
        <a:lstStyle/>
        <a:p>
          <a:endParaRPr lang="ru-RU"/>
        </a:p>
      </dgm:t>
    </dgm:pt>
    <dgm:pt modelId="{8E2876D0-0A56-4DB1-B2E7-5436D495B1C9}" type="sibTrans" cxnId="{642AF17F-9690-40D1-B948-E847C413999E}">
      <dgm:prSet/>
      <dgm:spPr/>
      <dgm:t>
        <a:bodyPr/>
        <a:lstStyle/>
        <a:p>
          <a:endParaRPr lang="ru-RU"/>
        </a:p>
      </dgm:t>
    </dgm:pt>
    <dgm:pt modelId="{6965F95A-1340-4F9C-BBAC-AE9F298FE790}">
      <dgm:prSet/>
      <dgm:spPr/>
      <dgm:t>
        <a:bodyPr/>
        <a:lstStyle/>
        <a:p>
          <a:pPr rtl="0"/>
          <a:r>
            <a:rPr lang="uk-UA" smtClean="0"/>
            <a:t>організація через відповідні національні органи охорони правопорядку заходів з виявлення осіб, предметів і документів, розшукуваних державами-членами Інтерполу</a:t>
          </a:r>
          <a:endParaRPr lang="ru-RU"/>
        </a:p>
      </dgm:t>
    </dgm:pt>
    <dgm:pt modelId="{45103D5F-55A6-495C-853A-C627A8A2F621}" type="parTrans" cxnId="{D2F56D2F-5BD9-481C-90CC-D790F4F749DA}">
      <dgm:prSet/>
      <dgm:spPr/>
      <dgm:t>
        <a:bodyPr/>
        <a:lstStyle/>
        <a:p>
          <a:endParaRPr lang="ru-RU"/>
        </a:p>
      </dgm:t>
    </dgm:pt>
    <dgm:pt modelId="{F26E7ABF-C144-49A9-96E2-8EBC4349780A}" type="sibTrans" cxnId="{D2F56D2F-5BD9-481C-90CC-D790F4F749DA}">
      <dgm:prSet/>
      <dgm:spPr/>
      <dgm:t>
        <a:bodyPr/>
        <a:lstStyle/>
        <a:p>
          <a:endParaRPr lang="ru-RU"/>
        </a:p>
      </dgm:t>
    </dgm:pt>
    <dgm:pt modelId="{68BE1AD5-3AEA-45DF-B715-8FC46E5381B3}">
      <dgm:prSet/>
      <dgm:spPr/>
      <dgm:t>
        <a:bodyPr/>
        <a:lstStyle/>
        <a:p>
          <a:pPr rtl="0"/>
          <a:r>
            <a:rPr lang="uk-UA" smtClean="0"/>
            <a:t>направлення в Генеральний секретаріат і в держави-члени Інтерполу прохань і повідомлень національних правоохоронних органів про розшук осіб, предметів і документів, здійсненні спостереження за особами, підозрюваними у злочинній діяльності, а також іншої інформації з метою попередження і розкриття злочинів;</a:t>
          </a:r>
          <a:endParaRPr lang="ru-RU"/>
        </a:p>
      </dgm:t>
    </dgm:pt>
    <dgm:pt modelId="{024A0A85-5322-45E5-A4FB-A6D9504B4792}" type="parTrans" cxnId="{24686C49-9855-4030-8C62-BF96AA305887}">
      <dgm:prSet/>
      <dgm:spPr/>
      <dgm:t>
        <a:bodyPr/>
        <a:lstStyle/>
        <a:p>
          <a:endParaRPr lang="ru-RU"/>
        </a:p>
      </dgm:t>
    </dgm:pt>
    <dgm:pt modelId="{BAB5BD14-A617-4584-951A-8DBAE9D4873C}" type="sibTrans" cxnId="{24686C49-9855-4030-8C62-BF96AA305887}">
      <dgm:prSet/>
      <dgm:spPr/>
      <dgm:t>
        <a:bodyPr/>
        <a:lstStyle/>
        <a:p>
          <a:endParaRPr lang="ru-RU"/>
        </a:p>
      </dgm:t>
    </dgm:pt>
    <dgm:pt modelId="{B17A50F5-BFEA-4C5B-B402-22D4108BD172}" type="pres">
      <dgm:prSet presAssocID="{48CCF5CC-4753-4944-92BB-8A917F0D4AA8}" presName="linear" presStyleCnt="0">
        <dgm:presLayoutVars>
          <dgm:animLvl val="lvl"/>
          <dgm:resizeHandles val="exact"/>
        </dgm:presLayoutVars>
      </dgm:prSet>
      <dgm:spPr/>
      <dgm:t>
        <a:bodyPr/>
        <a:lstStyle/>
        <a:p>
          <a:endParaRPr lang="ru-RU"/>
        </a:p>
      </dgm:t>
    </dgm:pt>
    <dgm:pt modelId="{F7EBEEBA-C0F5-49F3-B2B5-A6927D9D0554}" type="pres">
      <dgm:prSet presAssocID="{3F0239A4-81D3-4A04-9E4D-F2544639858F}" presName="parentText" presStyleLbl="node1" presStyleIdx="0" presStyleCnt="3">
        <dgm:presLayoutVars>
          <dgm:chMax val="0"/>
          <dgm:bulletEnabled val="1"/>
        </dgm:presLayoutVars>
      </dgm:prSet>
      <dgm:spPr/>
      <dgm:t>
        <a:bodyPr/>
        <a:lstStyle/>
        <a:p>
          <a:endParaRPr lang="ru-RU"/>
        </a:p>
      </dgm:t>
    </dgm:pt>
    <dgm:pt modelId="{BD40DD2B-A341-43C0-B902-A4A71B9D1897}" type="pres">
      <dgm:prSet presAssocID="{8E2876D0-0A56-4DB1-B2E7-5436D495B1C9}" presName="spacer" presStyleCnt="0"/>
      <dgm:spPr/>
    </dgm:pt>
    <dgm:pt modelId="{B4B18B62-C1E5-4D96-BF1E-6B718E111A27}" type="pres">
      <dgm:prSet presAssocID="{6965F95A-1340-4F9C-BBAC-AE9F298FE790}" presName="parentText" presStyleLbl="node1" presStyleIdx="1" presStyleCnt="3">
        <dgm:presLayoutVars>
          <dgm:chMax val="0"/>
          <dgm:bulletEnabled val="1"/>
        </dgm:presLayoutVars>
      </dgm:prSet>
      <dgm:spPr/>
      <dgm:t>
        <a:bodyPr/>
        <a:lstStyle/>
        <a:p>
          <a:endParaRPr lang="ru-RU"/>
        </a:p>
      </dgm:t>
    </dgm:pt>
    <dgm:pt modelId="{E926DB04-9330-4D56-BEBB-578C2F8E6E84}" type="pres">
      <dgm:prSet presAssocID="{F26E7ABF-C144-49A9-96E2-8EBC4349780A}" presName="spacer" presStyleCnt="0"/>
      <dgm:spPr/>
    </dgm:pt>
    <dgm:pt modelId="{F2D2F48B-CDA3-45F6-B64B-A1B104795FE7}" type="pres">
      <dgm:prSet presAssocID="{68BE1AD5-3AEA-45DF-B715-8FC46E5381B3}" presName="parentText" presStyleLbl="node1" presStyleIdx="2" presStyleCnt="3">
        <dgm:presLayoutVars>
          <dgm:chMax val="0"/>
          <dgm:bulletEnabled val="1"/>
        </dgm:presLayoutVars>
      </dgm:prSet>
      <dgm:spPr/>
      <dgm:t>
        <a:bodyPr/>
        <a:lstStyle/>
        <a:p>
          <a:endParaRPr lang="ru-RU"/>
        </a:p>
      </dgm:t>
    </dgm:pt>
  </dgm:ptLst>
  <dgm:cxnLst>
    <dgm:cxn modelId="{642AF17F-9690-40D1-B948-E847C413999E}" srcId="{48CCF5CC-4753-4944-92BB-8A917F0D4AA8}" destId="{3F0239A4-81D3-4A04-9E4D-F2544639858F}" srcOrd="0" destOrd="0" parTransId="{B0789394-1662-4DF4-9D66-890932071D68}" sibTransId="{8E2876D0-0A56-4DB1-B2E7-5436D495B1C9}"/>
    <dgm:cxn modelId="{23A25F8F-D44E-4BDD-8009-6562B71299C5}" type="presOf" srcId="{68BE1AD5-3AEA-45DF-B715-8FC46E5381B3}" destId="{F2D2F48B-CDA3-45F6-B64B-A1B104795FE7}" srcOrd="0" destOrd="0" presId="urn:microsoft.com/office/officeart/2005/8/layout/vList2"/>
    <dgm:cxn modelId="{24686C49-9855-4030-8C62-BF96AA305887}" srcId="{48CCF5CC-4753-4944-92BB-8A917F0D4AA8}" destId="{68BE1AD5-3AEA-45DF-B715-8FC46E5381B3}" srcOrd="2" destOrd="0" parTransId="{024A0A85-5322-45E5-A4FB-A6D9504B4792}" sibTransId="{BAB5BD14-A617-4584-951A-8DBAE9D4873C}"/>
    <dgm:cxn modelId="{D650CB75-F56C-4F69-8B5F-A7D4DC4F101A}" type="presOf" srcId="{3F0239A4-81D3-4A04-9E4D-F2544639858F}" destId="{F7EBEEBA-C0F5-49F3-B2B5-A6927D9D0554}" srcOrd="0" destOrd="0" presId="urn:microsoft.com/office/officeart/2005/8/layout/vList2"/>
    <dgm:cxn modelId="{1666F1D2-AEDE-4957-A1E8-3DC60D01A75F}" type="presOf" srcId="{6965F95A-1340-4F9C-BBAC-AE9F298FE790}" destId="{B4B18B62-C1E5-4D96-BF1E-6B718E111A27}" srcOrd="0" destOrd="0" presId="urn:microsoft.com/office/officeart/2005/8/layout/vList2"/>
    <dgm:cxn modelId="{D2F56D2F-5BD9-481C-90CC-D790F4F749DA}" srcId="{48CCF5CC-4753-4944-92BB-8A917F0D4AA8}" destId="{6965F95A-1340-4F9C-BBAC-AE9F298FE790}" srcOrd="1" destOrd="0" parTransId="{45103D5F-55A6-495C-853A-C627A8A2F621}" sibTransId="{F26E7ABF-C144-49A9-96E2-8EBC4349780A}"/>
    <dgm:cxn modelId="{45C23C0D-7021-42F9-A475-E6F9B979307B}" type="presOf" srcId="{48CCF5CC-4753-4944-92BB-8A917F0D4AA8}" destId="{B17A50F5-BFEA-4C5B-B402-22D4108BD172}" srcOrd="0" destOrd="0" presId="urn:microsoft.com/office/officeart/2005/8/layout/vList2"/>
    <dgm:cxn modelId="{FF8A6E8C-E7FE-4B27-8CE7-9D1CB426A26E}" type="presParOf" srcId="{B17A50F5-BFEA-4C5B-B402-22D4108BD172}" destId="{F7EBEEBA-C0F5-49F3-B2B5-A6927D9D0554}" srcOrd="0" destOrd="0" presId="urn:microsoft.com/office/officeart/2005/8/layout/vList2"/>
    <dgm:cxn modelId="{036729BB-B16B-4D5D-8AE2-2D74B71004CA}" type="presParOf" srcId="{B17A50F5-BFEA-4C5B-B402-22D4108BD172}" destId="{BD40DD2B-A341-43C0-B902-A4A71B9D1897}" srcOrd="1" destOrd="0" presId="urn:microsoft.com/office/officeart/2005/8/layout/vList2"/>
    <dgm:cxn modelId="{087B1982-13C2-4310-9928-8CE1A0CA4D24}" type="presParOf" srcId="{B17A50F5-BFEA-4C5B-B402-22D4108BD172}" destId="{B4B18B62-C1E5-4D96-BF1E-6B718E111A27}" srcOrd="2" destOrd="0" presId="urn:microsoft.com/office/officeart/2005/8/layout/vList2"/>
    <dgm:cxn modelId="{1399A6A5-4977-46CC-BE5E-C3CE85EF76E9}" type="presParOf" srcId="{B17A50F5-BFEA-4C5B-B402-22D4108BD172}" destId="{E926DB04-9330-4D56-BEBB-578C2F8E6E84}" srcOrd="3" destOrd="0" presId="urn:microsoft.com/office/officeart/2005/8/layout/vList2"/>
    <dgm:cxn modelId="{1ED0CC3C-D355-487D-B8DC-381A5F57C78E}" type="presParOf" srcId="{B17A50F5-BFEA-4C5B-B402-22D4108BD172}" destId="{F2D2F48B-CDA3-45F6-B64B-A1B104795F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48E8EB-9C11-4145-BD8A-054E7973EDBA}" type="doc">
      <dgm:prSet loTypeId="urn:microsoft.com/office/officeart/2005/8/layout/vList2" loCatId="list" qsTypeId="urn:microsoft.com/office/officeart/2005/8/quickstyle/3d1" qsCatId="3D" csTypeId="urn:microsoft.com/office/officeart/2005/8/colors/accent0_3" csCatId="mainScheme"/>
      <dgm:spPr/>
      <dgm:t>
        <a:bodyPr/>
        <a:lstStyle/>
        <a:p>
          <a:endParaRPr lang="ru-RU"/>
        </a:p>
      </dgm:t>
    </dgm:pt>
    <dgm:pt modelId="{ED37D8C1-CD80-4272-A539-746A10F97B34}">
      <dgm:prSet/>
      <dgm:spPr/>
      <dgm:t>
        <a:bodyPr/>
        <a:lstStyle/>
        <a:p>
          <a:pPr algn="just" rtl="0"/>
          <a:r>
            <a:rPr lang="uk-UA" dirty="0" smtClean="0"/>
            <a:t>формування банку даних про осіб, факти, предмети та документи на підставі інформації, отриманої в процесі міжнародного поліцейського співробітництва; </a:t>
          </a:r>
          <a:endParaRPr lang="ru-RU" dirty="0"/>
        </a:p>
      </dgm:t>
    </dgm:pt>
    <dgm:pt modelId="{B2CD5C57-207F-4E30-9D0C-538F77A234CE}" type="parTrans" cxnId="{C16F687D-4898-43FE-B76B-75D174009586}">
      <dgm:prSet/>
      <dgm:spPr/>
      <dgm:t>
        <a:bodyPr/>
        <a:lstStyle/>
        <a:p>
          <a:endParaRPr lang="ru-RU"/>
        </a:p>
      </dgm:t>
    </dgm:pt>
    <dgm:pt modelId="{D3FF4A9B-5E5F-425D-B184-74E794A023D7}" type="sibTrans" cxnId="{C16F687D-4898-43FE-B76B-75D174009586}">
      <dgm:prSet/>
      <dgm:spPr/>
      <dgm:t>
        <a:bodyPr/>
        <a:lstStyle/>
        <a:p>
          <a:endParaRPr lang="ru-RU"/>
        </a:p>
      </dgm:t>
    </dgm:pt>
    <dgm:pt modelId="{ED9DDC7E-BE48-4C99-A407-DDA48B7DF758}">
      <dgm:prSet/>
      <dgm:spPr/>
      <dgm:t>
        <a:bodyPr/>
        <a:lstStyle/>
        <a:p>
          <a:pPr rtl="0"/>
          <a:r>
            <a:rPr lang="uk-UA" dirty="0" smtClean="0"/>
            <a:t>сприяння (в межах своєї компетенції) реалізації рішень і рекомендацій Генеральної асамблеї і Генерального секретаріату Інтерполу, підготовка аналітичних документів з проблем міжнародного співробітництва в галузі боротьби зі злочинністю та ін.</a:t>
          </a:r>
          <a:endParaRPr lang="ru-RU" dirty="0"/>
        </a:p>
      </dgm:t>
    </dgm:pt>
    <dgm:pt modelId="{595EC30B-73D0-42C1-A458-633554BE3905}" type="parTrans" cxnId="{452C1470-BCC8-4E74-97B9-BC76E5ED4A9A}">
      <dgm:prSet/>
      <dgm:spPr/>
      <dgm:t>
        <a:bodyPr/>
        <a:lstStyle/>
        <a:p>
          <a:endParaRPr lang="ru-RU"/>
        </a:p>
      </dgm:t>
    </dgm:pt>
    <dgm:pt modelId="{34EBBC88-A5F3-4D5D-ADF4-671E1BE4E63F}" type="sibTrans" cxnId="{452C1470-BCC8-4E74-97B9-BC76E5ED4A9A}">
      <dgm:prSet/>
      <dgm:spPr/>
      <dgm:t>
        <a:bodyPr/>
        <a:lstStyle/>
        <a:p>
          <a:endParaRPr lang="ru-RU"/>
        </a:p>
      </dgm:t>
    </dgm:pt>
    <dgm:pt modelId="{247D8756-ADEE-4689-94D0-2381D8B19DE4}" type="pres">
      <dgm:prSet presAssocID="{9B48E8EB-9C11-4145-BD8A-054E7973EDBA}" presName="linear" presStyleCnt="0">
        <dgm:presLayoutVars>
          <dgm:animLvl val="lvl"/>
          <dgm:resizeHandles val="exact"/>
        </dgm:presLayoutVars>
      </dgm:prSet>
      <dgm:spPr/>
      <dgm:t>
        <a:bodyPr/>
        <a:lstStyle/>
        <a:p>
          <a:endParaRPr lang="ru-RU"/>
        </a:p>
      </dgm:t>
    </dgm:pt>
    <dgm:pt modelId="{58DEB5F3-E5C0-4FDC-A260-9E91078D3ACE}" type="pres">
      <dgm:prSet presAssocID="{ED37D8C1-CD80-4272-A539-746A10F97B34}" presName="parentText" presStyleLbl="node1" presStyleIdx="0" presStyleCnt="2">
        <dgm:presLayoutVars>
          <dgm:chMax val="0"/>
          <dgm:bulletEnabled val="1"/>
        </dgm:presLayoutVars>
      </dgm:prSet>
      <dgm:spPr/>
      <dgm:t>
        <a:bodyPr/>
        <a:lstStyle/>
        <a:p>
          <a:endParaRPr lang="ru-RU"/>
        </a:p>
      </dgm:t>
    </dgm:pt>
    <dgm:pt modelId="{EC1A61C7-AB54-4B09-A9E7-5C5DE58B6BCA}" type="pres">
      <dgm:prSet presAssocID="{D3FF4A9B-5E5F-425D-B184-74E794A023D7}" presName="spacer" presStyleCnt="0"/>
      <dgm:spPr/>
    </dgm:pt>
    <dgm:pt modelId="{F1F53870-2DC1-4B0A-8CB8-B68832481DD3}" type="pres">
      <dgm:prSet presAssocID="{ED9DDC7E-BE48-4C99-A407-DDA48B7DF758}" presName="parentText" presStyleLbl="node1" presStyleIdx="1" presStyleCnt="2">
        <dgm:presLayoutVars>
          <dgm:chMax val="0"/>
          <dgm:bulletEnabled val="1"/>
        </dgm:presLayoutVars>
      </dgm:prSet>
      <dgm:spPr/>
      <dgm:t>
        <a:bodyPr/>
        <a:lstStyle/>
        <a:p>
          <a:endParaRPr lang="ru-RU"/>
        </a:p>
      </dgm:t>
    </dgm:pt>
  </dgm:ptLst>
  <dgm:cxnLst>
    <dgm:cxn modelId="{03C04819-0627-403D-9E91-95C491A26C06}" type="presOf" srcId="{ED37D8C1-CD80-4272-A539-746A10F97B34}" destId="{58DEB5F3-E5C0-4FDC-A260-9E91078D3ACE}" srcOrd="0" destOrd="0" presId="urn:microsoft.com/office/officeart/2005/8/layout/vList2"/>
    <dgm:cxn modelId="{07D2FB20-5D91-4D8B-B041-599FABA7B4E2}" type="presOf" srcId="{9B48E8EB-9C11-4145-BD8A-054E7973EDBA}" destId="{247D8756-ADEE-4689-94D0-2381D8B19DE4}" srcOrd="0" destOrd="0" presId="urn:microsoft.com/office/officeart/2005/8/layout/vList2"/>
    <dgm:cxn modelId="{E8E4D5DC-5381-49DD-81F3-91E9E19B2E2C}" type="presOf" srcId="{ED9DDC7E-BE48-4C99-A407-DDA48B7DF758}" destId="{F1F53870-2DC1-4B0A-8CB8-B68832481DD3}" srcOrd="0" destOrd="0" presId="urn:microsoft.com/office/officeart/2005/8/layout/vList2"/>
    <dgm:cxn modelId="{C16F687D-4898-43FE-B76B-75D174009586}" srcId="{9B48E8EB-9C11-4145-BD8A-054E7973EDBA}" destId="{ED37D8C1-CD80-4272-A539-746A10F97B34}" srcOrd="0" destOrd="0" parTransId="{B2CD5C57-207F-4E30-9D0C-538F77A234CE}" sibTransId="{D3FF4A9B-5E5F-425D-B184-74E794A023D7}"/>
    <dgm:cxn modelId="{452C1470-BCC8-4E74-97B9-BC76E5ED4A9A}" srcId="{9B48E8EB-9C11-4145-BD8A-054E7973EDBA}" destId="{ED9DDC7E-BE48-4C99-A407-DDA48B7DF758}" srcOrd="1" destOrd="0" parTransId="{595EC30B-73D0-42C1-A458-633554BE3905}" sibTransId="{34EBBC88-A5F3-4D5D-ADF4-671E1BE4E63F}"/>
    <dgm:cxn modelId="{3726CD5E-221D-4541-B023-510A2C779097}" type="presParOf" srcId="{247D8756-ADEE-4689-94D0-2381D8B19DE4}" destId="{58DEB5F3-E5C0-4FDC-A260-9E91078D3ACE}" srcOrd="0" destOrd="0" presId="urn:microsoft.com/office/officeart/2005/8/layout/vList2"/>
    <dgm:cxn modelId="{9B49EA4E-210C-48F5-95C4-5884EE34B005}" type="presParOf" srcId="{247D8756-ADEE-4689-94D0-2381D8B19DE4}" destId="{EC1A61C7-AB54-4B09-A9E7-5C5DE58B6BCA}" srcOrd="1" destOrd="0" presId="urn:microsoft.com/office/officeart/2005/8/layout/vList2"/>
    <dgm:cxn modelId="{92C4445F-3975-40CC-86D7-C8B1D167BA45}" type="presParOf" srcId="{247D8756-ADEE-4689-94D0-2381D8B19DE4}" destId="{F1F53870-2DC1-4B0A-8CB8-B68832481DD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EBEEBA-C0F5-49F3-B2B5-A6927D9D0554}">
      <dsp:nvSpPr>
        <dsp:cNvPr id="0" name=""/>
        <dsp:cNvSpPr/>
      </dsp:nvSpPr>
      <dsp:spPr>
        <a:xfrm>
          <a:off x="0" y="12749"/>
          <a:ext cx="9905999" cy="1485223"/>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smtClean="0"/>
            <a:t>забезпечення обміну офіційною та конфіденційною</a:t>
          </a:r>
          <a:endParaRPr lang="ru-RU" sz="1700" kern="1200"/>
        </a:p>
      </dsp:txBody>
      <dsp:txXfrm>
        <a:off x="72503" y="85252"/>
        <a:ext cx="9760993" cy="1340217"/>
      </dsp:txXfrm>
    </dsp:sp>
    <dsp:sp modelId="{B4B18B62-C1E5-4D96-BF1E-6B718E111A27}">
      <dsp:nvSpPr>
        <dsp:cNvPr id="0" name=""/>
        <dsp:cNvSpPr/>
      </dsp:nvSpPr>
      <dsp:spPr>
        <a:xfrm>
          <a:off x="0" y="1546932"/>
          <a:ext cx="9905999" cy="1485223"/>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smtClean="0"/>
            <a:t>організація через відповідні національні органи охорони правопорядку заходів з виявлення осіб, предметів і документів, розшукуваних державами-членами Інтерполу</a:t>
          </a:r>
          <a:endParaRPr lang="ru-RU" sz="1700" kern="1200"/>
        </a:p>
      </dsp:txBody>
      <dsp:txXfrm>
        <a:off x="72503" y="1619435"/>
        <a:ext cx="9760993" cy="1340217"/>
      </dsp:txXfrm>
    </dsp:sp>
    <dsp:sp modelId="{F2D2F48B-CDA3-45F6-B64B-A1B104795FE7}">
      <dsp:nvSpPr>
        <dsp:cNvPr id="0" name=""/>
        <dsp:cNvSpPr/>
      </dsp:nvSpPr>
      <dsp:spPr>
        <a:xfrm>
          <a:off x="0" y="3081116"/>
          <a:ext cx="9905999" cy="1485223"/>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smtClean="0"/>
            <a:t>направлення в Генеральний секретаріат і в держави-члени Інтерполу прохань і повідомлень національних правоохоронних органів про розшук осіб, предметів і документів, здійсненні спостереження за особами, підозрюваними у злочинній діяльності, а також іншої інформації з метою попередження і розкриття злочинів;</a:t>
          </a:r>
          <a:endParaRPr lang="ru-RU" sz="1700" kern="1200"/>
        </a:p>
      </dsp:txBody>
      <dsp:txXfrm>
        <a:off x="72503" y="3153619"/>
        <a:ext cx="9760993" cy="13402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EB5F3-E5C0-4FDC-A260-9E91078D3ACE}">
      <dsp:nvSpPr>
        <dsp:cNvPr id="0" name=""/>
        <dsp:cNvSpPr/>
      </dsp:nvSpPr>
      <dsp:spPr>
        <a:xfrm>
          <a:off x="0" y="6800"/>
          <a:ext cx="9905999" cy="2650781"/>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just" defTabSz="1111250" rtl="0">
            <a:lnSpc>
              <a:spcPct val="90000"/>
            </a:lnSpc>
            <a:spcBef>
              <a:spcPct val="0"/>
            </a:spcBef>
            <a:spcAft>
              <a:spcPct val="35000"/>
            </a:spcAft>
          </a:pPr>
          <a:r>
            <a:rPr lang="uk-UA" sz="2500" kern="1200" dirty="0" smtClean="0"/>
            <a:t>формування банку даних про осіб, факти, предмети та документи на підставі інформації, отриманої в процесі міжнародного поліцейського співробітництва; </a:t>
          </a:r>
          <a:endParaRPr lang="ru-RU" sz="2500" kern="1200" dirty="0"/>
        </a:p>
      </dsp:txBody>
      <dsp:txXfrm>
        <a:off x="129400" y="136200"/>
        <a:ext cx="9647199" cy="2391981"/>
      </dsp:txXfrm>
    </dsp:sp>
    <dsp:sp modelId="{F1F53870-2DC1-4B0A-8CB8-B68832481DD3}">
      <dsp:nvSpPr>
        <dsp:cNvPr id="0" name=""/>
        <dsp:cNvSpPr/>
      </dsp:nvSpPr>
      <dsp:spPr>
        <a:xfrm>
          <a:off x="0" y="2729582"/>
          <a:ext cx="9905999" cy="2650781"/>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dirty="0" smtClean="0"/>
            <a:t>сприяння (в межах своєї компетенції) реалізації рішень і рекомендацій Генеральної асамблеї і Генерального секретаріату Інтерполу, підготовка аналітичних документів з проблем міжнародного співробітництва в галузі боротьби зі злочинністю та ін.</a:t>
          </a:r>
          <a:endParaRPr lang="ru-RU" sz="2500" kern="1200" dirty="0"/>
        </a:p>
      </dsp:txBody>
      <dsp:txXfrm>
        <a:off x="129400" y="2858982"/>
        <a:ext cx="9647199" cy="239198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8BF8939A-84F3-4AA1-BA86-5E40D86FF36A}" type="datetimeFigureOut">
              <a:rPr lang="ru-RU" smtClean="0"/>
              <a:t>15.02.2020</a:t>
            </a:fld>
            <a:endParaRPr lang="ru-RU" dirty="0"/>
          </a:p>
        </p:txBody>
      </p:sp>
      <p:sp>
        <p:nvSpPr>
          <p:cNvPr id="5" name="Footer Placeholder 4"/>
          <p:cNvSpPr>
            <a:spLocks noGrp="1"/>
          </p:cNvSpPr>
          <p:nvPr>
            <p:ph type="ftr" sz="quarter" idx="11"/>
          </p:nvPr>
        </p:nvSpPr>
        <p:spPr>
          <a:xfrm>
            <a:off x="1876424" y="5410201"/>
            <a:ext cx="5124886" cy="365125"/>
          </a:xfrm>
        </p:spPr>
        <p:txBody>
          <a:bodyPr/>
          <a:lstStyle/>
          <a:p>
            <a:endParaRPr lang="ru-RU" dirty="0"/>
          </a:p>
        </p:txBody>
      </p:sp>
      <p:sp>
        <p:nvSpPr>
          <p:cNvPr id="6" name="Slide Number Placeholder 5"/>
          <p:cNvSpPr>
            <a:spLocks noGrp="1"/>
          </p:cNvSpPr>
          <p:nvPr>
            <p:ph type="sldNum" sz="quarter" idx="12"/>
          </p:nvPr>
        </p:nvSpPr>
        <p:spPr>
          <a:xfrm>
            <a:off x="9896911" y="5410199"/>
            <a:ext cx="771089" cy="365125"/>
          </a:xfrm>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332641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165274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343031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15745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94304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137259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118875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7417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4196957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dirty="0"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375780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274764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FAE6EC1-368C-400F-A5F0-44E883724CA3}" type="slidenum">
              <a:rPr lang="ru-RU" smtClean="0"/>
              <a:t>‹#›</a:t>
            </a:fld>
            <a:endParaRPr lang="ru-RU"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81777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18050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2099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dirty="0"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dirty="0"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dirty="0"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19458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68867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F8939A-84F3-4AA1-BA86-5E40D86FF36A}" type="datetimeFigureOut">
              <a:rPr lang="ru-RU" smtClean="0"/>
              <a:t>15.02.2020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FAE6EC1-368C-400F-A5F0-44E883724CA3}" type="slidenum">
              <a:rPr lang="ru-RU" smtClean="0"/>
              <a:t>‹#›</a:t>
            </a:fld>
            <a:endParaRPr lang="ru-RU" dirty="0"/>
          </a:p>
        </p:txBody>
      </p:sp>
    </p:spTree>
    <p:extLst>
      <p:ext uri="{BB962C8B-B14F-4D97-AF65-F5344CB8AC3E}">
        <p14:creationId xmlns:p14="http://schemas.microsoft.com/office/powerpoint/2010/main" val="245824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BF8939A-84F3-4AA1-BA86-5E40D86FF36A}" type="datetimeFigureOut">
              <a:rPr lang="ru-RU" smtClean="0"/>
              <a:t>15.02.2020</a:t>
            </a:fld>
            <a:endParaRPr lang="ru-RU"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FAE6EC1-368C-400F-A5F0-44E883724CA3}" type="slidenum">
              <a:rPr lang="ru-RU" smtClean="0"/>
              <a:t>‹#›</a:t>
            </a:fld>
            <a:endParaRPr lang="ru-RU" dirty="0"/>
          </a:p>
        </p:txBody>
      </p:sp>
    </p:spTree>
    <p:extLst>
      <p:ext uri="{BB962C8B-B14F-4D97-AF65-F5344CB8AC3E}">
        <p14:creationId xmlns:p14="http://schemas.microsoft.com/office/powerpoint/2010/main" val="81827844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76424" y="1"/>
            <a:ext cx="9542943" cy="2849526"/>
          </a:xfrm>
        </p:spPr>
        <p:txBody>
          <a:bodyPr>
            <a:normAutofit/>
          </a:bodyPr>
          <a:lstStyle/>
          <a:p>
            <a:pPr algn="ctr"/>
            <a:r>
              <a:rPr lang="uk-UA" sz="6000" cap="none"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Національні центральні бюро Інтерполу</a:t>
            </a:r>
            <a:endParaRPr lang="ru-RU" sz="6000" cap="none"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Подзаголовок 2"/>
          <p:cNvSpPr>
            <a:spLocks noGrp="1"/>
          </p:cNvSpPr>
          <p:nvPr>
            <p:ph type="subTitle" idx="1"/>
          </p:nvPr>
        </p:nvSpPr>
        <p:spPr>
          <a:xfrm>
            <a:off x="1876424" y="4316819"/>
            <a:ext cx="9819390" cy="1913859"/>
          </a:xfrm>
        </p:spPr>
        <p:txBody>
          <a:bodyPr>
            <a:normAutofit lnSpcReduction="10000"/>
          </a:bodyPr>
          <a:lstStyle/>
          <a:p>
            <a:pPr algn="r"/>
            <a:r>
              <a:rPr lang="uk-UA" dirty="0" err="1" smtClean="0"/>
              <a:t>ПІДГОТУВАЛи</a:t>
            </a:r>
            <a:r>
              <a:rPr lang="uk-UA" dirty="0" smtClean="0"/>
              <a:t> </a:t>
            </a:r>
            <a:r>
              <a:rPr lang="uk-UA" dirty="0" err="1" smtClean="0"/>
              <a:t>ст.викладач</a:t>
            </a:r>
            <a:r>
              <a:rPr lang="uk-UA" dirty="0" smtClean="0"/>
              <a:t> </a:t>
            </a:r>
            <a:r>
              <a:rPr lang="uk-UA" dirty="0" err="1" smtClean="0"/>
              <a:t>толкач</a:t>
            </a:r>
            <a:r>
              <a:rPr lang="uk-UA" dirty="0" smtClean="0"/>
              <a:t> </a:t>
            </a:r>
            <a:r>
              <a:rPr lang="uk-UA" dirty="0" err="1" smtClean="0"/>
              <a:t>а.м</a:t>
            </a:r>
            <a:r>
              <a:rPr lang="uk-UA" smtClean="0"/>
              <a:t>. </a:t>
            </a:r>
            <a:r>
              <a:rPr lang="uk-UA" dirty="0" smtClean="0"/>
              <a:t>та  СТУДЕНТКА</a:t>
            </a:r>
          </a:p>
          <a:p>
            <a:pPr algn="r"/>
            <a:r>
              <a:rPr lang="uk-UA" dirty="0" err="1" smtClean="0"/>
              <a:t>Іі</a:t>
            </a:r>
            <a:r>
              <a:rPr lang="uk-UA" dirty="0" smtClean="0"/>
              <a:t> КУРСУ </a:t>
            </a:r>
          </a:p>
          <a:p>
            <a:pPr algn="r"/>
            <a:r>
              <a:rPr lang="uk-UA" dirty="0" smtClean="0"/>
              <a:t>Гр. кю-181 </a:t>
            </a:r>
          </a:p>
          <a:p>
            <a:pPr algn="r"/>
            <a:r>
              <a:rPr lang="uk-UA" dirty="0" smtClean="0"/>
              <a:t>Петренко ІРИНА</a:t>
            </a:r>
            <a:endParaRPr lang="ru-RU" dirty="0"/>
          </a:p>
        </p:txBody>
      </p:sp>
    </p:spTree>
    <p:extLst>
      <p:ext uri="{BB962C8B-B14F-4D97-AF65-F5344CB8AC3E}">
        <p14:creationId xmlns:p14="http://schemas.microsoft.com/office/powerpoint/2010/main" val="980028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365781" y="276371"/>
            <a:ext cx="10968526" cy="3711785"/>
          </a:xfrm>
          <a:prstGeom prst="rect">
            <a:avLst/>
          </a:prstGeom>
        </p:spPr>
        <p:txBody>
          <a:bodyPr wrap="square">
            <a:spAutoFit/>
          </a:bodyPr>
          <a:lstStyle/>
          <a:p>
            <a:pPr marL="0" indent="0">
              <a:buNone/>
            </a:pPr>
            <a:r>
              <a:rPr lang="uk-UA" sz="2800" b="1" i="1" u="sng" dirty="0">
                <a:latin typeface="Times New Roman" panose="02020603050405020304" pitchFamily="18" charset="0"/>
                <a:ea typeface="Times New Roman" panose="02020603050405020304" pitchFamily="18" charset="0"/>
              </a:rPr>
              <a:t>Національне центральне бюро </a:t>
            </a:r>
            <a:r>
              <a:rPr lang="uk-UA" sz="2800" i="1" u="sng" dirty="0">
                <a:latin typeface="Times New Roman" panose="02020603050405020304" pitchFamily="18" charset="0"/>
                <a:ea typeface="Times New Roman" panose="02020603050405020304" pitchFamily="18" charset="0"/>
              </a:rPr>
              <a:t>– це орган, призначений слугувати в своїй країні опорним пунктом міжнародної співпраці в рамках Інтерполу; слугувати цій справі на національному рівні як кореспондента, компетентного представника та відповідального закладу організації; бути в цілому національним органом першочергового значення з усіх питань міжнародного поліцейського </a:t>
            </a:r>
            <a:r>
              <a:rPr lang="uk-UA" sz="2800" i="1" u="sng" dirty="0" smtClean="0">
                <a:latin typeface="Times New Roman" panose="02020603050405020304" pitchFamily="18" charset="0"/>
                <a:ea typeface="Times New Roman" panose="02020603050405020304" pitchFamily="18" charset="0"/>
              </a:rPr>
              <a:t>співробітництва.</a:t>
            </a:r>
            <a:endParaRPr lang="ru-RU" sz="2800" dirty="0"/>
          </a:p>
        </p:txBody>
      </p:sp>
      <p:pic>
        <p:nvPicPr>
          <p:cNvPr id="1026" name="Picture 2" descr="ÐÐ°ÑÑÐ¸Ð½ÐºÐ¸ Ð¿Ð¾ Ð·Ð°Ð¿ÑÐ¾ÑÑ &quot;ÐÐ¦Ð ÐÐÐ¢ÐÐ ÐÐÐÐ£&quot;&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8781" y="3455285"/>
            <a:ext cx="6234895" cy="35105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91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9906" y="545879"/>
            <a:ext cx="9905999" cy="5450959"/>
          </a:xfrm>
        </p:spPr>
        <p:txBody>
          <a:bodyPr>
            <a:normAutofit/>
          </a:bodyPr>
          <a:lstStyle/>
          <a:p>
            <a:pPr marL="0" indent="0">
              <a:buNone/>
            </a:pPr>
            <a:r>
              <a:rPr lang="uk-UA" b="1" dirty="0"/>
              <a:t>Перші НЦБ </a:t>
            </a:r>
            <a:r>
              <a:rPr lang="uk-UA" dirty="0"/>
              <a:t>були створені протягом 1927-1928 рр. у Відні, Берліні, Амстердамі, Брюсселі, Парижі.</a:t>
            </a:r>
            <a:endParaRPr lang="ru-RU" dirty="0"/>
          </a:p>
          <a:p>
            <a:pPr marL="0" indent="0">
              <a:buNone/>
            </a:pPr>
            <a:r>
              <a:rPr lang="uk-UA" dirty="0"/>
              <a:t>Згідно зі ст. 32 Статуту Інтерполу, НЦБ здійснюють зв'язок:</a:t>
            </a:r>
            <a:endParaRPr lang="ru-RU" dirty="0"/>
          </a:p>
          <a:p>
            <a:pPr marL="0" indent="0">
              <a:buNone/>
            </a:pPr>
            <a:r>
              <a:rPr lang="uk-UA" dirty="0"/>
              <a:t>— з різними установами власної держави;</a:t>
            </a:r>
            <a:endParaRPr lang="ru-RU" dirty="0"/>
          </a:p>
          <a:p>
            <a:pPr marL="0" indent="0">
              <a:buNone/>
            </a:pPr>
            <a:r>
              <a:rPr lang="uk-UA" dirty="0"/>
              <a:t>— з установами інших державах, що діють як Національні центральні бюро;</a:t>
            </a:r>
            <a:endParaRPr lang="ru-RU" dirty="0"/>
          </a:p>
          <a:p>
            <a:pPr marL="0" indent="0">
              <a:buNone/>
            </a:pPr>
            <a:r>
              <a:rPr lang="uk-UA" dirty="0"/>
              <a:t>— з Генеральним Секретаріатом.</a:t>
            </a:r>
            <a:endParaRPr lang="ru-RU" dirty="0"/>
          </a:p>
          <a:p>
            <a:pPr marL="0" indent="0">
              <a:buNone/>
            </a:pPr>
            <a:endParaRPr lang="ru-RU" dirty="0"/>
          </a:p>
        </p:txBody>
      </p:sp>
      <p:pic>
        <p:nvPicPr>
          <p:cNvPr id="2050" name="Picture 2" descr="ÐÐ°ÑÑÐ¸Ð½ÐºÐ¸ Ð¿Ð¾ Ð·Ð°Ð¿ÑÐ¾ÑÑ &quot;ÐºÑÐ°ÑÐ½Ð¸ ÑÐ²ÑÑÑ&quot;&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6442" y="3632421"/>
            <a:ext cx="3225578" cy="32255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386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4158" y="616688"/>
            <a:ext cx="10473253" cy="5174513"/>
          </a:xfrm>
        </p:spPr>
        <p:txBody>
          <a:bodyPr/>
          <a:lstStyle/>
          <a:p>
            <a:pPr marL="0" indent="0">
              <a:buNone/>
            </a:pPr>
            <a:r>
              <a:rPr lang="uk-UA" b="1" i="1" u="sng" dirty="0"/>
              <a:t>Робота НЦБ здійснюється на трьох офіційних мовах Інтерполу — англійська, французька, іспанська і у разі потреби арабська. </a:t>
            </a:r>
            <a:endParaRPr lang="uk-UA" b="1" i="1" u="sng" dirty="0" smtClean="0"/>
          </a:p>
          <a:p>
            <a:pPr marL="0" indent="0">
              <a:buNone/>
            </a:pPr>
            <a:r>
              <a:rPr lang="uk-UA" dirty="0"/>
              <a:t>Для забезпечення ефективного контролю за ключовими функціями НЦБ у кожному Бюро повинен здійснюватися безпосередній контроль (або контроль за окремими групами) за:</a:t>
            </a:r>
            <a:endParaRPr lang="ru-RU" dirty="0"/>
          </a:p>
          <a:p>
            <a:pPr marL="0" indent="0">
              <a:buNone/>
            </a:pPr>
            <a:r>
              <a:rPr lang="uk-UA" dirty="0"/>
              <a:t>—	засобами зв'язку;</a:t>
            </a:r>
            <a:endParaRPr lang="ru-RU" dirty="0"/>
          </a:p>
          <a:p>
            <a:pPr marL="0" indent="0">
              <a:buNone/>
            </a:pPr>
            <a:r>
              <a:rPr lang="uk-UA" dirty="0"/>
              <a:t>—	системою реєстрації;</a:t>
            </a:r>
            <a:endParaRPr lang="ru-RU" dirty="0"/>
          </a:p>
          <a:p>
            <a:pPr marL="0" indent="0">
              <a:buNone/>
            </a:pPr>
            <a:r>
              <a:rPr lang="uk-UA" dirty="0"/>
              <a:t>—	співпрацівниками, які займаються різними напрямами діяльності.</a:t>
            </a:r>
            <a:endParaRPr lang="ru-RU" dirty="0"/>
          </a:p>
          <a:p>
            <a:pPr marL="0" indent="0">
              <a:buNone/>
            </a:pPr>
            <a:endParaRPr lang="ru-RU" dirty="0"/>
          </a:p>
        </p:txBody>
      </p:sp>
    </p:spTree>
    <p:extLst>
      <p:ext uri="{BB962C8B-B14F-4D97-AF65-F5344CB8AC3E}">
        <p14:creationId xmlns:p14="http://schemas.microsoft.com/office/powerpoint/2010/main" val="346589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212651"/>
            <a:ext cx="9905998" cy="999461"/>
          </a:xfrm>
        </p:spPr>
        <p:txBody>
          <a:bodyPr/>
          <a:lstStyle/>
          <a:p>
            <a:pPr algn="ctr"/>
            <a:r>
              <a:rPr lang="uk-UA" b="1" u="sng" dirty="0"/>
              <a:t>Основні функції НЦБ</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897932734"/>
              </p:ext>
            </p:extLst>
          </p:nvPr>
        </p:nvGraphicFramePr>
        <p:xfrm>
          <a:off x="1141412" y="1212112"/>
          <a:ext cx="9905999" cy="45790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859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976553939"/>
              </p:ext>
            </p:extLst>
          </p:nvPr>
        </p:nvGraphicFramePr>
        <p:xfrm>
          <a:off x="1141412" y="404037"/>
          <a:ext cx="9905999" cy="5387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532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2" y="618518"/>
            <a:ext cx="10363015" cy="1478570"/>
          </a:xfrm>
        </p:spPr>
        <p:txBody>
          <a:bodyPr>
            <a:normAutofit fontScale="90000"/>
          </a:bodyPr>
          <a:lstStyle/>
          <a:p>
            <a:r>
              <a:rPr lang="uk-UA" i="1" dirty="0"/>
              <a:t>Організаційно-функціональна структура національних центральних бюро Інтерполу в деяких зарубіжних країнах виглядає наступним чином.</a:t>
            </a:r>
            <a:r>
              <a:rPr lang="ru-RU" dirty="0"/>
              <a:t/>
            </a:r>
            <a:br>
              <a:rPr lang="ru-RU" dirty="0"/>
            </a:br>
            <a:endParaRPr lang="ru-RU" dirty="0"/>
          </a:p>
        </p:txBody>
      </p:sp>
      <p:pic>
        <p:nvPicPr>
          <p:cNvPr id="4" name="Рисунок 3"/>
          <p:cNvPicPr>
            <a:picLocks noChangeAspect="1"/>
          </p:cNvPicPr>
          <p:nvPr/>
        </p:nvPicPr>
        <p:blipFill>
          <a:blip r:embed="rId2"/>
          <a:stretch>
            <a:fillRect/>
          </a:stretch>
        </p:blipFill>
        <p:spPr>
          <a:xfrm>
            <a:off x="2586239" y="2607966"/>
            <a:ext cx="7473359" cy="3343275"/>
          </a:xfrm>
          <a:prstGeom prst="rect">
            <a:avLst/>
          </a:prstGeom>
          <a:ln>
            <a:noFill/>
          </a:ln>
          <a:effectLst>
            <a:softEdge rad="112500"/>
          </a:effectLst>
        </p:spPr>
      </p:pic>
    </p:spTree>
    <p:extLst>
      <p:ext uri="{BB962C8B-B14F-4D97-AF65-F5344CB8AC3E}">
        <p14:creationId xmlns:p14="http://schemas.microsoft.com/office/powerpoint/2010/main" val="74710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833" y="191386"/>
            <a:ext cx="5869171" cy="6230679"/>
          </a:xfrm>
        </p:spPr>
        <p:txBody>
          <a:bodyPr>
            <a:normAutofit fontScale="85000" lnSpcReduction="20000"/>
          </a:bodyPr>
          <a:lstStyle/>
          <a:p>
            <a:pPr algn="just"/>
            <a:r>
              <a:rPr lang="uk-UA" b="1" i="1" u="sng" dirty="0"/>
              <a:t>НЦБ Інтерполу в Австрії</a:t>
            </a:r>
            <a:r>
              <a:rPr lang="uk-UA" dirty="0"/>
              <a:t> є структурним підрозділом Служби кримінальних розслідувань (підвідділу D) Генерального директорату громадської безпеки. До структури НЦБ входить центральне агентство по боротьбі з незаконним обігом наркотиків; підрозділ з кримінальних розслідувань; підрозділ по боротьбі з організованою злочинністю; судово-медична лабораторія; апарат радників з питань міжнародного співробітництва по лінії кримінальної поліції; науково-дослідний підрозділ.</a:t>
            </a:r>
            <a:endParaRPr lang="ru-RU" dirty="0"/>
          </a:p>
          <a:p>
            <a:pPr algn="just"/>
            <a:r>
              <a:rPr lang="uk-UA" dirty="0"/>
              <a:t>Характерною особливістю статусу НЦБ Інтерполу в Австрії </a:t>
            </a:r>
            <a:r>
              <a:rPr lang="uk-UA" i="1" dirty="0"/>
              <a:t>є виконання контрольних функцій</a:t>
            </a:r>
            <a:r>
              <a:rPr lang="uk-UA" dirty="0"/>
              <a:t> за діяльністю підрозділів кримінальної поліції, що  беруть участь у боротьбі з транснаціональною злочинністю.</a:t>
            </a:r>
            <a:endParaRPr lang="ru-RU" dirty="0"/>
          </a:p>
          <a:p>
            <a:pPr marL="0" indent="0" algn="just">
              <a:buNone/>
            </a:pPr>
            <a:endParaRPr lang="ru-RU" dirty="0"/>
          </a:p>
        </p:txBody>
      </p:sp>
      <p:pic>
        <p:nvPicPr>
          <p:cNvPr id="4" name="Рисунок 3"/>
          <p:cNvPicPr>
            <a:picLocks noChangeAspect="1"/>
          </p:cNvPicPr>
          <p:nvPr/>
        </p:nvPicPr>
        <p:blipFill>
          <a:blip r:embed="rId2"/>
          <a:stretch>
            <a:fillRect/>
          </a:stretch>
        </p:blipFill>
        <p:spPr>
          <a:xfrm>
            <a:off x="6533707" y="2036277"/>
            <a:ext cx="5658293" cy="3196936"/>
          </a:xfrm>
          <a:prstGeom prst="rect">
            <a:avLst/>
          </a:prstGeom>
          <a:ln>
            <a:noFill/>
          </a:ln>
          <a:effectLst>
            <a:softEdge rad="112500"/>
          </a:effectLst>
        </p:spPr>
      </p:pic>
    </p:spTree>
    <p:extLst>
      <p:ext uri="{BB962C8B-B14F-4D97-AF65-F5344CB8AC3E}">
        <p14:creationId xmlns:p14="http://schemas.microsoft.com/office/powerpoint/2010/main" val="3831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1628" y="255181"/>
            <a:ext cx="10515783" cy="4742121"/>
          </a:xfrm>
        </p:spPr>
        <p:txBody>
          <a:bodyPr>
            <a:normAutofit fontScale="92500" lnSpcReduction="10000"/>
          </a:bodyPr>
          <a:lstStyle/>
          <a:p>
            <a:pPr marL="0" indent="0" algn="just">
              <a:buNone/>
            </a:pPr>
            <a:r>
              <a:rPr lang="uk-UA" b="1" i="1" u="sng" dirty="0"/>
              <a:t>НЦБ Інтерполу в Кіпрській Республіці</a:t>
            </a:r>
            <a:r>
              <a:rPr lang="uk-UA" dirty="0"/>
              <a:t> є структурним підрозділом Головного управління поліції. </a:t>
            </a:r>
            <a:r>
              <a:rPr lang="uk-UA" i="1" dirty="0"/>
              <a:t>Функції НЦБ Інтерполу здійснює Департамент </a:t>
            </a:r>
            <a:r>
              <a:rPr lang="uk-UA" dirty="0"/>
              <a:t>кримінальних</a:t>
            </a:r>
            <a:r>
              <a:rPr lang="uk-UA" i="1" dirty="0"/>
              <a:t> розслідувань</a:t>
            </a:r>
            <a:r>
              <a:rPr lang="uk-UA" dirty="0"/>
              <a:t> (Департамент С), який є центральним органом з питань розслідування злочинів, та наділений повноваженнями по координації та нагляду за розслідуванням тяжких злочинів на території країни. Виконуючи функції Національного центрального бюро Інтерполу, Департамент С уповноважений звертатися за допомогою до судових та правоохоронних органів інших країн, а також надавати інформаційну допомогу за їх запитами. Спеціальний апарат Департаменту С виступає </a:t>
            </a:r>
            <a:r>
              <a:rPr lang="uk-UA" i="1" dirty="0"/>
              <a:t>в якості координатора усіх міжнародних контактів</a:t>
            </a:r>
            <a:r>
              <a:rPr lang="uk-UA" dirty="0"/>
              <a:t> та здійснює роботу, пов’язану з розслідуванням міжнародних злочинів.</a:t>
            </a:r>
            <a:endParaRPr lang="ru-RU" dirty="0"/>
          </a:p>
        </p:txBody>
      </p:sp>
      <p:pic>
        <p:nvPicPr>
          <p:cNvPr id="4" name="Рисунок 3"/>
          <p:cNvPicPr>
            <a:picLocks noChangeAspect="1"/>
          </p:cNvPicPr>
          <p:nvPr/>
        </p:nvPicPr>
        <p:blipFill>
          <a:blip r:embed="rId2"/>
          <a:stretch>
            <a:fillRect/>
          </a:stretch>
        </p:blipFill>
        <p:spPr>
          <a:xfrm>
            <a:off x="8132578" y="4338084"/>
            <a:ext cx="3515268" cy="2230843"/>
          </a:xfrm>
          <a:prstGeom prst="rect">
            <a:avLst/>
          </a:prstGeom>
          <a:ln>
            <a:noFill/>
          </a:ln>
          <a:effectLst>
            <a:softEdge rad="112500"/>
          </a:effectLst>
        </p:spPr>
      </p:pic>
    </p:spTree>
    <p:extLst>
      <p:ext uri="{BB962C8B-B14F-4D97-AF65-F5344CB8AC3E}">
        <p14:creationId xmlns:p14="http://schemas.microsoft.com/office/powerpoint/2010/main" val="2463522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1412" y="276447"/>
            <a:ext cx="9905999" cy="5514754"/>
          </a:xfrm>
        </p:spPr>
        <p:txBody>
          <a:bodyPr/>
          <a:lstStyle/>
          <a:p>
            <a:pPr marL="0" indent="0">
              <a:buNone/>
            </a:pPr>
            <a:r>
              <a:rPr lang="uk-UA" b="1" i="1" u="sng" dirty="0"/>
              <a:t>НЦБ Інтерполу в Фінляндії</a:t>
            </a:r>
            <a:r>
              <a:rPr lang="uk-UA" dirty="0"/>
              <a:t> є структурним підрозділом Національного центрального бюро розслідувань. Функції Національного центрального бюро Інтерполу здійснює міжнародний відділ, який забезпечує </a:t>
            </a:r>
            <a:r>
              <a:rPr lang="uk-UA" i="1" dirty="0"/>
              <a:t>координацію діяльності правоохоронних органів</a:t>
            </a:r>
            <a:r>
              <a:rPr lang="uk-UA" dirty="0"/>
              <a:t> країни з усіх питань міжнародного співробітництва. </a:t>
            </a:r>
            <a:endParaRPr lang="ru-RU" dirty="0"/>
          </a:p>
        </p:txBody>
      </p:sp>
      <p:pic>
        <p:nvPicPr>
          <p:cNvPr id="4" name="Рисунок 3"/>
          <p:cNvPicPr>
            <a:picLocks noChangeAspect="1"/>
          </p:cNvPicPr>
          <p:nvPr/>
        </p:nvPicPr>
        <p:blipFill>
          <a:blip r:embed="rId2"/>
          <a:stretch>
            <a:fillRect/>
          </a:stretch>
        </p:blipFill>
        <p:spPr>
          <a:xfrm>
            <a:off x="2908930" y="3274939"/>
            <a:ext cx="6370961" cy="2516262"/>
          </a:xfrm>
          <a:prstGeom prst="rect">
            <a:avLst/>
          </a:prstGeom>
          <a:ln>
            <a:noFill/>
          </a:ln>
          <a:effectLst>
            <a:softEdge rad="112500"/>
          </a:effectLst>
        </p:spPr>
      </p:pic>
    </p:spTree>
    <p:extLst>
      <p:ext uri="{BB962C8B-B14F-4D97-AF65-F5344CB8AC3E}">
        <p14:creationId xmlns:p14="http://schemas.microsoft.com/office/powerpoint/2010/main" val="2932438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1412" y="404037"/>
            <a:ext cx="9905999" cy="5387164"/>
          </a:xfrm>
        </p:spPr>
        <p:txBody>
          <a:bodyPr/>
          <a:lstStyle/>
          <a:p>
            <a:pPr marL="0" indent="0" algn="just">
              <a:buNone/>
            </a:pPr>
            <a:r>
              <a:rPr lang="uk-UA" b="1" i="1" u="sng" dirty="0"/>
              <a:t>НЦБ Інтерполу в Франції</a:t>
            </a:r>
            <a:r>
              <a:rPr lang="uk-UA" dirty="0"/>
              <a:t> є складовою частиною Центрального управління кримінальної поліції, зокрема – Відділу міжнародних відносин. Головний директор кримінальної поліції одночасно виконує функції керівника Національного центрального бюро Інтерполу. Бюро </a:t>
            </a:r>
            <a:r>
              <a:rPr lang="uk-UA" i="1" dirty="0"/>
              <a:t>не має оперативних функцій, основним завданням Бюро є аналіз та організація обміну інформацією</a:t>
            </a:r>
            <a:r>
              <a:rPr lang="uk-UA" dirty="0"/>
              <a:t>  правоохоронних органів Франції з правоохоронними органами інших країн та Генеральним Секретаріатом Інтерполу.</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3424792" y="3581400"/>
            <a:ext cx="5810250" cy="3276600"/>
          </a:xfrm>
          <a:prstGeom prst="rect">
            <a:avLst/>
          </a:prstGeom>
          <a:ln>
            <a:noFill/>
          </a:ln>
          <a:effectLst>
            <a:softEdge rad="112500"/>
          </a:effectLst>
        </p:spPr>
      </p:pic>
    </p:spTree>
    <p:extLst>
      <p:ext uri="{BB962C8B-B14F-4D97-AF65-F5344CB8AC3E}">
        <p14:creationId xmlns:p14="http://schemas.microsoft.com/office/powerpoint/2010/main" val="258247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8519" y="356892"/>
            <a:ext cx="9905999" cy="3541714"/>
          </a:xfrm>
        </p:spPr>
        <p:txBody>
          <a:bodyPr/>
          <a:lstStyle/>
          <a:p>
            <a:pPr marL="0" indent="0">
              <a:buNone/>
            </a:pPr>
            <a:r>
              <a:rPr lang="uk-UA" b="1" i="1" u="sng" dirty="0"/>
              <a:t>НЦБ Інтерполу в Норвегії</a:t>
            </a:r>
            <a:r>
              <a:rPr lang="uk-UA" dirty="0"/>
              <a:t> є одним із структурних підрозділів Національного бюро кримінальних розслідувань. Національне центральне бюро спільно із секцією обліку оперативних даних </a:t>
            </a:r>
            <a:r>
              <a:rPr lang="uk-UA" i="1" dirty="0"/>
              <a:t>входить до відділу кримінальних обліків</a:t>
            </a:r>
            <a:r>
              <a:rPr lang="uk-UA" dirty="0"/>
              <a:t> і відповідно до своїх завдань і функцій здійснює </a:t>
            </a:r>
            <a:r>
              <a:rPr lang="uk-UA" i="1" dirty="0"/>
              <a:t>організацію обміну інформацією</a:t>
            </a:r>
            <a:r>
              <a:rPr lang="uk-UA" dirty="0"/>
              <a:t> з використанням сучасних телекомунікацій  виконання запитів, облік осіб тощо.</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1757916" y="3158461"/>
            <a:ext cx="8470604" cy="3529418"/>
          </a:xfrm>
          <a:prstGeom prst="rect">
            <a:avLst/>
          </a:prstGeom>
          <a:ln>
            <a:noFill/>
          </a:ln>
          <a:effectLst>
            <a:softEdge rad="112500"/>
          </a:effectLst>
        </p:spPr>
      </p:pic>
    </p:spTree>
    <p:extLst>
      <p:ext uri="{BB962C8B-B14F-4D97-AF65-F5344CB8AC3E}">
        <p14:creationId xmlns:p14="http://schemas.microsoft.com/office/powerpoint/2010/main" val="283719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1412" y="552893"/>
            <a:ext cx="9905999" cy="5238308"/>
          </a:xfrm>
        </p:spPr>
        <p:txBody>
          <a:bodyPr/>
          <a:lstStyle/>
          <a:p>
            <a:pPr marL="0" indent="0" algn="just">
              <a:buNone/>
            </a:pPr>
            <a:r>
              <a:rPr lang="uk-UA" dirty="0"/>
              <a:t>Функції </a:t>
            </a:r>
            <a:r>
              <a:rPr lang="uk-UA" b="1" i="1" u="sng" dirty="0"/>
              <a:t>НЦБ Інтерполу в Польщі</a:t>
            </a:r>
            <a:r>
              <a:rPr lang="uk-UA" dirty="0"/>
              <a:t> виконує Бюро міжнародної співпраці, яке є самостійним структурним підрозділом Головної комендатури поліції. Директор бюро має двох заступників та безпосередньо підпорядковується заступнику Головного коменданта поліції. Структура Бюро міжнародної співпраці передбачає функціонування 5 відділів, зокрема: міжнародного розшуку, кримінальних злочинів, міжнародної організованої злочинності, міжнародних операцій, співпраці з </a:t>
            </a:r>
            <a:r>
              <a:rPr lang="uk-UA" dirty="0" err="1"/>
              <a:t>Європолом</a:t>
            </a:r>
            <a:r>
              <a:rPr lang="uk-UA" dirty="0"/>
              <a:t>, а також секції аналізу та банків даних і чергової частини. </a:t>
            </a:r>
            <a:endParaRPr lang="ru-RU" dirty="0"/>
          </a:p>
        </p:txBody>
      </p:sp>
      <p:pic>
        <p:nvPicPr>
          <p:cNvPr id="4" name="Рисунок 3"/>
          <p:cNvPicPr>
            <a:picLocks noChangeAspect="1"/>
          </p:cNvPicPr>
          <p:nvPr/>
        </p:nvPicPr>
        <p:blipFill>
          <a:blip r:embed="rId2"/>
          <a:stretch>
            <a:fillRect/>
          </a:stretch>
        </p:blipFill>
        <p:spPr>
          <a:xfrm>
            <a:off x="3356835" y="4224891"/>
            <a:ext cx="4600196" cy="2633109"/>
          </a:xfrm>
          <a:prstGeom prst="rect">
            <a:avLst/>
          </a:prstGeom>
          <a:ln>
            <a:noFill/>
          </a:ln>
          <a:effectLst>
            <a:softEdge rad="112500"/>
          </a:effectLst>
        </p:spPr>
      </p:pic>
    </p:spTree>
    <p:extLst>
      <p:ext uri="{BB962C8B-B14F-4D97-AF65-F5344CB8AC3E}">
        <p14:creationId xmlns:p14="http://schemas.microsoft.com/office/powerpoint/2010/main" val="2696369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0826" y="579863"/>
            <a:ext cx="11504072" cy="4189228"/>
          </a:xfrm>
        </p:spPr>
        <p:txBody>
          <a:bodyPr/>
          <a:lstStyle/>
          <a:p>
            <a:pPr marL="0" indent="0">
              <a:buNone/>
            </a:pPr>
            <a:r>
              <a:rPr lang="uk-UA" b="1" i="1" u="sng" dirty="0"/>
              <a:t>НЦБ Інтерполу в Іспанії</a:t>
            </a:r>
            <a:r>
              <a:rPr lang="uk-UA" dirty="0"/>
              <a:t> входить до складу Генерального комісаріату кримінальних розслідувань. Структура Національного центрального бюро передбачає розподіл на </a:t>
            </a:r>
            <a:r>
              <a:rPr lang="uk-UA" i="1" dirty="0"/>
              <a:t>дві секції міжнародного співробітництва</a:t>
            </a:r>
            <a:r>
              <a:rPr lang="uk-UA" dirty="0"/>
              <a:t>,  зокрема, </a:t>
            </a:r>
            <a:r>
              <a:rPr lang="uk-UA" i="1" dirty="0"/>
              <a:t>судового та поліцейського</a:t>
            </a:r>
            <a:r>
              <a:rPr lang="uk-UA" dirty="0"/>
              <a:t>. Співробітники першої секції спеціалізуються у сферах пов’язаних з екстрадицією, боротьбою з незаконним обігом наркотиків, розшуком викрадених автомобілів та творів мистецтва, виконання судових доручень. До завдань другої секції відноситься діяльність у сфері боротьби з фінансовими злочинами, злочинами проти особи, тероризмом та організованою злочинністю</a:t>
            </a:r>
            <a:endParaRPr lang="ru-RU" dirty="0"/>
          </a:p>
        </p:txBody>
      </p:sp>
      <p:pic>
        <p:nvPicPr>
          <p:cNvPr id="6" name="Рисунок 5"/>
          <p:cNvPicPr>
            <a:picLocks noChangeAspect="1"/>
          </p:cNvPicPr>
          <p:nvPr/>
        </p:nvPicPr>
        <p:blipFill>
          <a:blip r:embed="rId2"/>
          <a:stretch>
            <a:fillRect/>
          </a:stretch>
        </p:blipFill>
        <p:spPr>
          <a:xfrm>
            <a:off x="6698166" y="3779872"/>
            <a:ext cx="5003180" cy="3078128"/>
          </a:xfrm>
          <a:prstGeom prst="rect">
            <a:avLst/>
          </a:prstGeom>
          <a:ln>
            <a:noFill/>
          </a:ln>
          <a:effectLst>
            <a:softEdge rad="112500"/>
          </a:effectLst>
        </p:spPr>
      </p:pic>
    </p:spTree>
    <p:extLst>
      <p:ext uri="{BB962C8B-B14F-4D97-AF65-F5344CB8AC3E}">
        <p14:creationId xmlns:p14="http://schemas.microsoft.com/office/powerpoint/2010/main" val="1543625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4159" y="693968"/>
            <a:ext cx="10477402" cy="5211338"/>
          </a:xfrm>
        </p:spPr>
        <p:txBody>
          <a:bodyPr/>
          <a:lstStyle/>
          <a:p>
            <a:pPr marL="0" indent="0">
              <a:buNone/>
            </a:pPr>
            <a:r>
              <a:rPr lang="uk-UA" b="1" i="1" u="sng" dirty="0"/>
              <a:t>НЦБ Інтерполу в Швейцарії</a:t>
            </a:r>
            <a:r>
              <a:rPr lang="uk-UA" dirty="0"/>
              <a:t> підпорядковано Центральному поліцейському управлінню Швейцарії, яке в свою чергу є структурним підрозділом Федерального управління поліції. Характерною і особливою функцією Бюро є забезпечення ним </a:t>
            </a:r>
            <a:r>
              <a:rPr lang="uk-UA" i="1" dirty="0"/>
              <a:t>обміну інформацією між федеральними органами поліції та поліцією адміністративно-територіальних одиниць – кантонів</a:t>
            </a:r>
            <a:r>
              <a:rPr lang="uk-UA" dirty="0"/>
              <a:t>. </a:t>
            </a:r>
            <a:endParaRPr lang="ru-RU" dirty="0"/>
          </a:p>
          <a:p>
            <a:pPr marL="0" indent="0">
              <a:buNone/>
            </a:pPr>
            <a:endParaRPr lang="ru-RU" dirty="0"/>
          </a:p>
        </p:txBody>
      </p:sp>
      <p:pic>
        <p:nvPicPr>
          <p:cNvPr id="3074" name="Picture 2" descr="ÐÐ°ÑÑÐ¸Ð½ÐºÐ¸ Ð¿Ð¾ Ð·Ð°Ð¿ÑÐ¾ÑÑ &quot;ÑÐ²ÐµÐ¹ÑÐ°ÑÑÑ&quot;&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8116" y="3299637"/>
            <a:ext cx="4789492" cy="26999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6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510363" y="318977"/>
            <a:ext cx="5509440" cy="3678865"/>
          </a:xfrm>
        </p:spPr>
        <p:txBody>
          <a:bodyPr>
            <a:noAutofit/>
          </a:bodyPr>
          <a:lstStyle/>
          <a:p>
            <a:pPr algn="just"/>
            <a:r>
              <a:rPr lang="uk-UA" sz="2000" b="1" i="1" u="sng" dirty="0">
                <a:latin typeface="Times New Roman" panose="02020603050405020304" pitchFamily="18" charset="0"/>
                <a:cs typeface="Times New Roman" panose="02020603050405020304" pitchFamily="18" charset="0"/>
              </a:rPr>
              <a:t>НЦБ Інтерполу в Туреччині</a:t>
            </a:r>
            <a:r>
              <a:rPr lang="uk-UA" sz="2000" dirty="0">
                <a:latin typeface="Times New Roman" panose="02020603050405020304" pitchFamily="18" charset="0"/>
                <a:cs typeface="Times New Roman" panose="02020603050405020304" pitchFamily="18" charset="0"/>
              </a:rPr>
              <a:t> є структурним підрозділом Національних поліцейських сил. До функцій Бюро входить боротьба з контрабандою, тероризмом, надання судового сприяння, проведення аналізу, ведення статистичних обліків, координація діяльності офіцерів поліції Туреччини, прикомандированих в інших країнах. </a:t>
            </a:r>
            <a:endParaRPr lang="ru-RU" sz="20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pic>
        <p:nvPicPr>
          <p:cNvPr id="9" name="Объект 8"/>
          <p:cNvPicPr>
            <a:picLocks noGrp="1" noChangeAspect="1"/>
          </p:cNvPicPr>
          <p:nvPr>
            <p:ph sz="half" idx="2"/>
          </p:nvPr>
        </p:nvPicPr>
        <p:blipFill>
          <a:blip r:embed="rId2"/>
          <a:stretch>
            <a:fillRect/>
          </a:stretch>
        </p:blipFill>
        <p:spPr>
          <a:xfrm>
            <a:off x="510363" y="3526465"/>
            <a:ext cx="4997302" cy="3331535"/>
          </a:xfrm>
          <a:prstGeom prst="rect">
            <a:avLst/>
          </a:prstGeom>
          <a:ln>
            <a:noFill/>
          </a:ln>
          <a:effectLst>
            <a:softEdge rad="112500"/>
          </a:effectLst>
        </p:spPr>
      </p:pic>
      <p:sp>
        <p:nvSpPr>
          <p:cNvPr id="7" name="Текст 6"/>
          <p:cNvSpPr>
            <a:spLocks noGrp="1"/>
          </p:cNvSpPr>
          <p:nvPr>
            <p:ph type="body" sz="quarter" idx="3"/>
          </p:nvPr>
        </p:nvSpPr>
        <p:spPr>
          <a:xfrm>
            <a:off x="6400807" y="318977"/>
            <a:ext cx="5146151" cy="1998921"/>
          </a:xfrm>
        </p:spPr>
        <p:txBody>
          <a:bodyPr>
            <a:normAutofit fontScale="92500" lnSpcReduction="10000"/>
          </a:bodyPr>
          <a:lstStyle/>
          <a:p>
            <a:r>
              <a:rPr lang="uk-UA" b="1" i="1" u="sng" dirty="0"/>
              <a:t>Функції НЦБ Інтерполу в Німеччині</a:t>
            </a:r>
            <a:r>
              <a:rPr lang="uk-UA" dirty="0"/>
              <a:t> здійснює Федеральна служба кримінальної поліції. Відповідно керівником Бюро є президент Федеральної служби кримінальної поліції. </a:t>
            </a:r>
            <a:endParaRPr lang="ru-RU" dirty="0"/>
          </a:p>
        </p:txBody>
      </p:sp>
      <p:pic>
        <p:nvPicPr>
          <p:cNvPr id="10" name="Объект 9"/>
          <p:cNvPicPr>
            <a:picLocks noGrp="1" noChangeAspect="1"/>
          </p:cNvPicPr>
          <p:nvPr>
            <p:ph sz="quarter" idx="4"/>
          </p:nvPr>
        </p:nvPicPr>
        <p:blipFill>
          <a:blip r:embed="rId3"/>
          <a:stretch>
            <a:fillRect/>
          </a:stretch>
        </p:blipFill>
        <p:spPr>
          <a:xfrm>
            <a:off x="6611767" y="3526464"/>
            <a:ext cx="5211637" cy="3331535"/>
          </a:xfrm>
          <a:prstGeom prst="rect">
            <a:avLst/>
          </a:prstGeom>
          <a:ln>
            <a:noFill/>
          </a:ln>
          <a:effectLst>
            <a:softEdge rad="112500"/>
          </a:effectLst>
        </p:spPr>
      </p:pic>
    </p:spTree>
    <p:extLst>
      <p:ext uri="{BB962C8B-B14F-4D97-AF65-F5344CB8AC3E}">
        <p14:creationId xmlns:p14="http://schemas.microsoft.com/office/powerpoint/2010/main" val="3540113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a:xfrm>
            <a:off x="297713" y="382108"/>
            <a:ext cx="11894288" cy="5323368"/>
          </a:xfrm>
        </p:spPr>
        <p:txBody>
          <a:bodyPr/>
          <a:lstStyle/>
          <a:p>
            <a:pPr marL="0" indent="0">
              <a:buNone/>
            </a:pPr>
            <a:r>
              <a:rPr lang="uk-UA" b="1" i="1" u="sng" dirty="0"/>
              <a:t>НЦБ Інтерполу Великобританії</a:t>
            </a:r>
            <a:r>
              <a:rPr lang="uk-UA" dirty="0"/>
              <a:t> є складовою міжнародного відділення Національної служби кримінальних даних. Бюро </a:t>
            </a:r>
            <a:r>
              <a:rPr lang="uk-UA" i="1" dirty="0"/>
              <a:t>не володіє оперативними можливостями, але під час обробки запитів, широко використовує інформацію наявну в Національній службі кримінальних даних</a:t>
            </a:r>
            <a:r>
              <a:rPr lang="uk-UA" dirty="0"/>
              <a:t>. Діяльність працівників Бюро побудована на принципі ”глибокої спеціалізації” за наступними напрямами: боротьба з незаконним обігом наркотиків, крадіжками, злочинами проти особи, розшук злочинців та осіб зниклих безвісти.</a:t>
            </a:r>
            <a:endParaRPr lang="ru-RU" dirty="0"/>
          </a:p>
          <a:p>
            <a:pPr marL="0" indent="0">
              <a:buNone/>
            </a:pPr>
            <a:endParaRPr lang="ru-RU" dirty="0"/>
          </a:p>
        </p:txBody>
      </p:sp>
      <p:pic>
        <p:nvPicPr>
          <p:cNvPr id="4098" name="Picture 2" descr="ÐÐ°ÑÑÐ¸Ð½ÐºÐ¸ Ð¿Ð¾ Ð·Ð°Ð¿ÑÐ¾ÑÑ &quot;Ð²ÐµÐ»Ð¸ÐºÐ¾Ð±ÑÐ¸ÑÐ°Ð½ÑÑ&quot;&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029" y="3338623"/>
            <a:ext cx="5571460" cy="35193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89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834" y="255181"/>
            <a:ext cx="11376836" cy="4316819"/>
          </a:xfrm>
        </p:spPr>
        <p:txBody>
          <a:bodyPr>
            <a:normAutofit lnSpcReduction="10000"/>
          </a:bodyPr>
          <a:lstStyle/>
          <a:p>
            <a:pPr marL="0" indent="0">
              <a:buNone/>
            </a:pPr>
            <a:r>
              <a:rPr lang="uk-UA" b="1" i="1" u="sng" dirty="0"/>
              <a:t>НЦБ Інтерполу в Естонії</a:t>
            </a:r>
            <a:r>
              <a:rPr lang="uk-UA" dirty="0"/>
              <a:t> є одним із департаментів Кримінальної поліції Естонії. До основних завдань, що покладені на Бюро є: </a:t>
            </a:r>
            <a:r>
              <a:rPr lang="uk-UA" i="1" dirty="0"/>
              <a:t>забезпечення взаємодії між правоохоронними органами Естонії та правоохоронними органами зарубіжних країн шляхом обміну інформацією, залучення представників Інтерполу, у невідкладних випадках, до проведення оперативних заходів</a:t>
            </a:r>
            <a:r>
              <a:rPr lang="uk-UA" dirty="0"/>
              <a:t>. Діяльність НЦБ Інтерполу регламентована Конституцією Естонської Республіки, Законом про зовнішні відносини, Закон про Зовнішню Службу, Пенітенціарним Кодексом, КПК, Законом про оперативну розшукову діяльність, Законом про охорону особистих даних, Постановою про Центральну кримінальну поліцію. </a:t>
            </a:r>
            <a:endParaRPr lang="ru-RU" dirty="0"/>
          </a:p>
          <a:p>
            <a:pPr marL="0" indent="0">
              <a:buNone/>
            </a:pPr>
            <a:endParaRPr lang="ru-RU" dirty="0"/>
          </a:p>
        </p:txBody>
      </p:sp>
      <p:pic>
        <p:nvPicPr>
          <p:cNvPr id="5" name="Рисунок 4"/>
          <p:cNvPicPr>
            <a:picLocks noChangeAspect="1"/>
          </p:cNvPicPr>
          <p:nvPr/>
        </p:nvPicPr>
        <p:blipFill>
          <a:blip r:embed="rId2"/>
          <a:stretch>
            <a:fillRect/>
          </a:stretch>
        </p:blipFill>
        <p:spPr>
          <a:xfrm>
            <a:off x="7554433" y="4231758"/>
            <a:ext cx="4290237" cy="2626242"/>
          </a:xfrm>
          <a:prstGeom prst="rect">
            <a:avLst/>
          </a:prstGeom>
          <a:ln>
            <a:noFill/>
          </a:ln>
          <a:effectLst>
            <a:softEdge rad="112500"/>
          </a:effectLst>
        </p:spPr>
      </p:pic>
    </p:spTree>
    <p:extLst>
      <p:ext uri="{BB962C8B-B14F-4D97-AF65-F5344CB8AC3E}">
        <p14:creationId xmlns:p14="http://schemas.microsoft.com/office/powerpoint/2010/main" val="208433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4965" y="378157"/>
            <a:ext cx="11327035" cy="3541714"/>
          </a:xfrm>
        </p:spPr>
        <p:txBody>
          <a:bodyPr>
            <a:normAutofit fontScale="85000" lnSpcReduction="10000"/>
          </a:bodyPr>
          <a:lstStyle/>
          <a:p>
            <a:pPr marL="0" indent="0" algn="just">
              <a:buNone/>
            </a:pPr>
            <a:r>
              <a:rPr lang="uk-UA" b="1" i="1" u="sng" dirty="0"/>
              <a:t>НЦБ Інтерполу в Республіці Молдова</a:t>
            </a:r>
            <a:r>
              <a:rPr lang="uk-UA" dirty="0"/>
              <a:t> входить в структуру Міністерства внутрішніх справ Молдови та прирівнюється до статусу Головного Управління. Основним завдання Бюро є </a:t>
            </a:r>
            <a:r>
              <a:rPr lang="uk-UA" i="1" dirty="0"/>
              <a:t>забезпечення співробітництва між правоохоронними органами Республіки Молдова та правоохоронними органами інших країн в цілях попередження та боротьби зі злочинністю</a:t>
            </a:r>
            <a:r>
              <a:rPr lang="uk-UA" dirty="0"/>
              <a:t>. Крім цього на Бюро покладені наступні завдання: обробка та направлення інформації по кримінальним справам, </a:t>
            </a:r>
            <a:r>
              <a:rPr lang="uk-UA" dirty="0" err="1"/>
              <a:t>оперативно</a:t>
            </a:r>
            <a:r>
              <a:rPr lang="uk-UA" dirty="0"/>
              <a:t>-службовій документації та іншим матеріалам; обмін досвідом, нормативними актами з питань діяльності правоохоронних органів Республіки Молдавія; збір, узагальнення та розповсюдження практики з питань розкриття злочинів, що носять міжнародний характер.</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5973081" y="3919871"/>
            <a:ext cx="5530794" cy="2992069"/>
          </a:xfrm>
          <a:prstGeom prst="rect">
            <a:avLst/>
          </a:prstGeom>
          <a:ln>
            <a:noFill/>
          </a:ln>
          <a:effectLst>
            <a:softEdge rad="112500"/>
          </a:effectLst>
        </p:spPr>
      </p:pic>
    </p:spTree>
    <p:extLst>
      <p:ext uri="{BB962C8B-B14F-4D97-AF65-F5344CB8AC3E}">
        <p14:creationId xmlns:p14="http://schemas.microsoft.com/office/powerpoint/2010/main" val="396756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8398" y="293096"/>
            <a:ext cx="9905999" cy="3541714"/>
          </a:xfrm>
        </p:spPr>
        <p:txBody>
          <a:bodyPr>
            <a:normAutofit fontScale="92500"/>
          </a:bodyPr>
          <a:lstStyle/>
          <a:p>
            <a:pPr marL="0" indent="0">
              <a:buNone/>
            </a:pPr>
            <a:r>
              <a:rPr lang="uk-UA" b="1" i="1" u="sng" dirty="0"/>
              <a:t>НЦБ Інтерполу в Ізраїлі</a:t>
            </a:r>
            <a:r>
              <a:rPr lang="uk-UA" dirty="0"/>
              <a:t> входить в структуру </a:t>
            </a:r>
            <a:r>
              <a:rPr lang="uk-UA" i="1" dirty="0"/>
              <a:t>Генерального штабу Національної поліції</a:t>
            </a:r>
            <a:r>
              <a:rPr lang="uk-UA" dirty="0"/>
              <a:t>, загальне керівництво якою здійснюється Міністерством внутрішньої безпеки Ізраїлю. Особовий склад Бюро налічує 7 офіцерів. Окрім безпосереднього керівника, діяльність Бюро контролює начальник відділу міжнародних операцій та Інтерполу управління спеціальних операцій департаменту кримінальної розвідки Генерального штабу Національної поліції,  а також керівник зазначеного управління.</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2978224" y="3364319"/>
            <a:ext cx="5810250" cy="3276600"/>
          </a:xfrm>
          <a:prstGeom prst="rect">
            <a:avLst/>
          </a:prstGeom>
          <a:ln>
            <a:noFill/>
          </a:ln>
          <a:effectLst>
            <a:softEdge rad="112500"/>
          </a:effectLst>
        </p:spPr>
      </p:pic>
    </p:spTree>
    <p:extLst>
      <p:ext uri="{BB962C8B-B14F-4D97-AF65-F5344CB8AC3E}">
        <p14:creationId xmlns:p14="http://schemas.microsoft.com/office/powerpoint/2010/main" val="18420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6568" y="212651"/>
            <a:ext cx="11589488" cy="3955312"/>
          </a:xfrm>
        </p:spPr>
        <p:txBody>
          <a:bodyPr>
            <a:normAutofit fontScale="85000" lnSpcReduction="10000"/>
          </a:bodyPr>
          <a:lstStyle/>
          <a:p>
            <a:pPr marL="0" indent="0">
              <a:buNone/>
            </a:pPr>
            <a:r>
              <a:rPr lang="uk-UA" b="1" i="1" u="sng" dirty="0"/>
              <a:t>НЦБ Інтерполу в Російській Федерації</a:t>
            </a:r>
            <a:r>
              <a:rPr lang="uk-UA" dirty="0"/>
              <a:t> входить до структури Центрального апарату МВС РФ та має статус Головного Управління. До основних завдань НЦБ відносяться: забезпечення ефективного міжнародного обміну інформацією стосовно кримінальних злочинів, виконання запитів міжнародних правоохоронних органів у відповідності до міжнародних договорів РФ, нагляд за виконанням міжнародних договорів з питань боротьби зі злочинністю. В своїй діяльності НЦБ керується Конституцією РФ, Федеральними законами, указами та розпорядженнями Президента, постановами та розпорядженнями Уряду, міжнародними угодами, Статутом Інтерполу, Рішеннями Генеральної асамблеї Інтерполу, нормативними документами МВС РФ, Положенням про Національне центральне Бюро Інтерполу та іншими нормативно-правовими актами.  </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4764493" y="3581400"/>
            <a:ext cx="5810250" cy="3276600"/>
          </a:xfrm>
          <a:prstGeom prst="rect">
            <a:avLst/>
          </a:prstGeom>
          <a:ln>
            <a:noFill/>
          </a:ln>
          <a:effectLst>
            <a:softEdge rad="112500"/>
          </a:effectLst>
        </p:spPr>
      </p:pic>
    </p:spTree>
    <p:extLst>
      <p:ext uri="{BB962C8B-B14F-4D97-AF65-F5344CB8AC3E}">
        <p14:creationId xmlns:p14="http://schemas.microsoft.com/office/powerpoint/2010/main" val="1998771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2980" y="0"/>
            <a:ext cx="11504428" cy="3955312"/>
          </a:xfrm>
        </p:spPr>
        <p:txBody>
          <a:bodyPr/>
          <a:lstStyle/>
          <a:p>
            <a:pPr marL="0" indent="0">
              <a:buNone/>
            </a:pPr>
            <a:r>
              <a:rPr lang="uk-UA" b="1" i="1" u="sng" dirty="0"/>
              <a:t>НЦБ Інтерполу в Андоррі</a:t>
            </a:r>
            <a:r>
              <a:rPr lang="uk-UA" dirty="0"/>
              <a:t> входить в структуру Директорату поліції. Директор поліції є одночасно головою Бюро. Основним завданням цього підрозділу є: забезпечення та розвиток поліцейських відносин на міжнародному рівні у відповідності до принципів збереження національного суверенітету; підтримання політичного, релігійного, військового нейтралітету та ін.</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2787805" y="2464161"/>
            <a:ext cx="7253993" cy="4078380"/>
          </a:xfrm>
          <a:prstGeom prst="rect">
            <a:avLst/>
          </a:prstGeom>
          <a:ln>
            <a:noFill/>
          </a:ln>
          <a:effectLst>
            <a:softEdge rad="112500"/>
          </a:effectLst>
        </p:spPr>
      </p:pic>
    </p:spTree>
    <p:extLst>
      <p:ext uri="{BB962C8B-B14F-4D97-AF65-F5344CB8AC3E}">
        <p14:creationId xmlns:p14="http://schemas.microsoft.com/office/powerpoint/2010/main" val="310493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3746" y="289932"/>
            <a:ext cx="11530361" cy="3412273"/>
          </a:xfrm>
        </p:spPr>
        <p:txBody>
          <a:bodyPr>
            <a:normAutofit lnSpcReduction="10000"/>
          </a:bodyPr>
          <a:lstStyle/>
          <a:p>
            <a:pPr marL="0" indent="0">
              <a:buNone/>
            </a:pPr>
            <a:r>
              <a:rPr lang="uk-UA" b="1" i="1" u="sng" dirty="0"/>
              <a:t>НЦБ Інтерполу в США</a:t>
            </a:r>
            <a:r>
              <a:rPr lang="uk-UA" dirty="0"/>
              <a:t> підпорядковане Міністерству юстиції та підзвітна Департаменту національної безпеки. Структура Бюро виглядає наступним чином: Директор та заступник директора; Головний радник; відділ адміністративної служби; відділ підтримки розслідувань; відділ розшуку осіб; відділ боротьби з тероризмом та злочинами проти особи; відділ боротьби з незаконним обігом наркотиків; відділ боротьби зі злочинами в сфері економіки; відділ </a:t>
            </a:r>
            <a:r>
              <a:rPr lang="uk-UA" dirty="0" err="1"/>
              <a:t>зв’язків</a:t>
            </a:r>
            <a:r>
              <a:rPr lang="uk-UA" dirty="0"/>
              <a:t> з місцевими підрозділами поліції.</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4482790" y="3025192"/>
            <a:ext cx="6400801" cy="3597713"/>
          </a:xfrm>
          <a:prstGeom prst="rect">
            <a:avLst/>
          </a:prstGeom>
          <a:ln>
            <a:noFill/>
          </a:ln>
          <a:effectLst>
            <a:softEdge rad="112500"/>
          </a:effectLst>
        </p:spPr>
      </p:pic>
    </p:spTree>
    <p:extLst>
      <p:ext uri="{BB962C8B-B14F-4D97-AF65-F5344CB8AC3E}">
        <p14:creationId xmlns:p14="http://schemas.microsoft.com/office/powerpoint/2010/main" val="17361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8978" y="233917"/>
            <a:ext cx="11270510" cy="3274828"/>
          </a:xfrm>
        </p:spPr>
        <p:txBody>
          <a:bodyPr>
            <a:normAutofit fontScale="92500"/>
          </a:bodyPr>
          <a:lstStyle/>
          <a:p>
            <a:pPr marL="0" indent="0" algn="just">
              <a:buNone/>
            </a:pPr>
            <a:r>
              <a:rPr lang="uk-UA" b="1" i="1" u="sng" dirty="0"/>
              <a:t>НЦБ Інтерполу в Литві</a:t>
            </a:r>
            <a:r>
              <a:rPr lang="uk-UA" dirty="0"/>
              <a:t> є </a:t>
            </a:r>
            <a:r>
              <a:rPr lang="uk-UA" i="1" dirty="0"/>
              <a:t>структурним підрозділом служби міжнародних </a:t>
            </a:r>
            <a:r>
              <a:rPr lang="uk-UA" i="1" dirty="0" err="1"/>
              <a:t>зв’язків</a:t>
            </a:r>
            <a:r>
              <a:rPr lang="uk-UA" dirty="0"/>
              <a:t> Бюро кримінальної поліції Литви. Окрім Бюро до служби міжнародних </a:t>
            </a:r>
            <a:r>
              <a:rPr lang="uk-UA" dirty="0" err="1"/>
              <a:t>зв’язків</a:t>
            </a:r>
            <a:r>
              <a:rPr lang="uk-UA" dirty="0"/>
              <a:t> також входить національний підрозділ </a:t>
            </a:r>
            <a:r>
              <a:rPr lang="uk-UA" dirty="0" err="1"/>
              <a:t>Європолу</a:t>
            </a:r>
            <a:r>
              <a:rPr lang="uk-UA" dirty="0"/>
              <a:t> та національний підрозділ Сирени (баз даних </a:t>
            </a:r>
            <a:r>
              <a:rPr lang="uk-UA" dirty="0" err="1"/>
              <a:t>Європолу</a:t>
            </a:r>
            <a:r>
              <a:rPr lang="uk-UA" dirty="0"/>
              <a:t>). </a:t>
            </a:r>
            <a:endParaRPr lang="ru-RU" dirty="0"/>
          </a:p>
          <a:p>
            <a:pPr marL="0" indent="0" algn="just">
              <a:buNone/>
            </a:pPr>
            <a:r>
              <a:rPr lang="uk-UA" dirty="0"/>
              <a:t>Структура НЦБ Інтерполу в Литві складається з відділів боротьби з майновими злочинами; боротьби зі злочинами в сфері економіки; розшуку осіб; боротьби з організованою злочинністю та незаконним обігом наркотиків; секретаріату.</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2610736" y="3226981"/>
            <a:ext cx="7099448" cy="3407735"/>
          </a:xfrm>
          <a:prstGeom prst="rect">
            <a:avLst/>
          </a:prstGeom>
          <a:ln>
            <a:noFill/>
          </a:ln>
          <a:effectLst>
            <a:softEdge rad="112500"/>
          </a:effectLst>
        </p:spPr>
      </p:pic>
    </p:spTree>
    <p:extLst>
      <p:ext uri="{BB962C8B-B14F-4D97-AF65-F5344CB8AC3E}">
        <p14:creationId xmlns:p14="http://schemas.microsoft.com/office/powerpoint/2010/main" val="252705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41413" y="618518"/>
            <a:ext cx="10299220" cy="5931138"/>
          </a:xfrm>
        </p:spPr>
        <p:style>
          <a:lnRef idx="1">
            <a:schemeClr val="dk1"/>
          </a:lnRef>
          <a:fillRef idx="2">
            <a:schemeClr val="dk1"/>
          </a:fillRef>
          <a:effectRef idx="1">
            <a:schemeClr val="dk1"/>
          </a:effectRef>
          <a:fontRef idx="minor">
            <a:schemeClr val="dk1"/>
          </a:fontRef>
        </p:style>
        <p:txBody>
          <a:bodyPr>
            <a:normAutofit/>
          </a:bodyPr>
          <a:lstStyle/>
          <a:p>
            <a:pPr algn="ctr"/>
            <a:r>
              <a:rPr lang="uk-UA" sz="9600" cap="none" dirty="0" smtClean="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glow rad="139700">
                    <a:schemeClr val="accent5">
                      <a:satMod val="175000"/>
                      <a:alpha val="40000"/>
                    </a:schemeClr>
                  </a:glow>
                  <a:reflection blurRad="6350" stA="53000" endA="300" endPos="35500" dir="5400000" sy="-90000" algn="bl" rotWithShape="0"/>
                </a:effectLst>
              </a:rPr>
              <a:t>Дякуємо</a:t>
            </a:r>
            <a:br>
              <a:rPr lang="uk-UA" sz="9600" cap="none" dirty="0" smtClean="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glow rad="139700">
                    <a:schemeClr val="accent5">
                      <a:satMod val="175000"/>
                      <a:alpha val="40000"/>
                    </a:schemeClr>
                  </a:glow>
                  <a:reflection blurRad="6350" stA="53000" endA="300" endPos="35500" dir="5400000" sy="-90000" algn="bl" rotWithShape="0"/>
                </a:effectLst>
              </a:rPr>
            </a:br>
            <a:r>
              <a:rPr lang="uk-UA" sz="9600" cap="none" dirty="0" smtClean="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glow rad="139700">
                    <a:schemeClr val="accent5">
                      <a:satMod val="175000"/>
                      <a:alpha val="40000"/>
                    </a:schemeClr>
                  </a:glow>
                  <a:reflection blurRad="6350" stA="53000" endA="300" endPos="35500" dir="5400000" sy="-90000" algn="bl" rotWithShape="0"/>
                </a:effectLst>
              </a:rPr>
              <a:t>за </a:t>
            </a:r>
            <a:br>
              <a:rPr lang="uk-UA" sz="9600" cap="none" dirty="0" smtClean="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glow rad="139700">
                    <a:schemeClr val="accent5">
                      <a:satMod val="175000"/>
                      <a:alpha val="40000"/>
                    </a:schemeClr>
                  </a:glow>
                  <a:reflection blurRad="6350" stA="53000" endA="300" endPos="35500" dir="5400000" sy="-90000" algn="bl" rotWithShape="0"/>
                </a:effectLst>
              </a:rPr>
            </a:br>
            <a:r>
              <a:rPr lang="uk-UA" sz="9600" cap="none" dirty="0" smtClean="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glow rad="139700">
                    <a:schemeClr val="accent5">
                      <a:satMod val="175000"/>
                      <a:alpha val="40000"/>
                    </a:schemeClr>
                  </a:glow>
                  <a:reflection blurRad="6350" stA="53000" endA="300" endPos="35500" dir="5400000" sy="-90000" algn="bl" rotWithShape="0"/>
                </a:effectLst>
              </a:rPr>
              <a:t>увагу!</a:t>
            </a:r>
            <a:br>
              <a:rPr lang="uk-UA" sz="9600" cap="none" dirty="0" smtClean="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glow rad="139700">
                    <a:schemeClr val="accent5">
                      <a:satMod val="175000"/>
                      <a:alpha val="40000"/>
                    </a:schemeClr>
                  </a:glow>
                  <a:reflection blurRad="6350" stA="53000" endA="300" endPos="35500" dir="5400000" sy="-90000" algn="bl" rotWithShape="0"/>
                </a:effectLst>
              </a:rPr>
            </a:br>
            <a:endParaRPr lang="ru-RU" sz="9600" dirty="0">
              <a:ln w="0">
                <a:solidFill>
                  <a:sysClr val="windowText" lastClr="000000"/>
                </a:solidFill>
              </a:ln>
              <a:effectLst>
                <a:glow rad="139700">
                  <a:schemeClr val="accent5">
                    <a:satMod val="175000"/>
                    <a:alpha val="40000"/>
                  </a:schemeClr>
                </a:glow>
                <a:reflection blurRad="6350" stA="53000" endA="300" endPos="35500" dir="5400000" sy="-90000" algn="bl" rotWithShape="0"/>
              </a:effectLst>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9600" y="4112140"/>
            <a:ext cx="3051544" cy="2288658"/>
          </a:xfrm>
          <a:prstGeom prst="rect">
            <a:avLst/>
          </a:prstGeom>
          <a:ln>
            <a:noFill/>
          </a:ln>
          <a:effectLst>
            <a:softEdge rad="112500"/>
          </a:effectLst>
        </p:spPr>
      </p:pic>
    </p:spTree>
    <p:extLst>
      <p:ext uri="{BB962C8B-B14F-4D97-AF65-F5344CB8AC3E}">
        <p14:creationId xmlns:p14="http://schemas.microsoft.com/office/powerpoint/2010/main" val="98263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Контур">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TM04033919[[fn=Контур]]</Template>
  <TotalTime>116</TotalTime>
  <Words>1494</Words>
  <Application>Microsoft Office PowerPoint</Application>
  <PresentationFormat>Широкоэкранный</PresentationFormat>
  <Paragraphs>44</Paragraphs>
  <Slides>25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Times New Roman</vt:lpstr>
      <vt:lpstr>Trebuchet MS</vt:lpstr>
      <vt:lpstr>Tw Cen MT</vt:lpstr>
      <vt:lpstr>Контур</vt:lpstr>
      <vt:lpstr>Національні центральні бюро Інтерполу</vt:lpstr>
      <vt:lpstr>Презентация PowerPoint</vt:lpstr>
      <vt:lpstr>Презентация PowerPoint</vt:lpstr>
      <vt:lpstr>Презентация PowerPoint</vt:lpstr>
      <vt:lpstr>Основні функції НЦБ</vt:lpstr>
      <vt:lpstr>Презентация PowerPoint</vt:lpstr>
      <vt:lpstr>Організаційно-функціональна структура національних центральних бюро Інтерполу в деяких зарубіжних країнах виглядає наступним чином.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Дякуємо за  увагу! </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Національні центральні бюро Інтерполу</dc:title>
  <dc:creator>User</dc:creator>
  <cp:lastModifiedBy>Дом</cp:lastModifiedBy>
  <cp:revision>18</cp:revision>
  <dcterms:created xsi:type="dcterms:W3CDTF">2019-11-18T15:40:10Z</dcterms:created>
  <dcterms:modified xsi:type="dcterms:W3CDTF">2020-02-15T19:35:49Z</dcterms:modified>
</cp:coreProperties>
</file>